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57" r:id="rId5"/>
    <p:sldId id="261" r:id="rId6"/>
    <p:sldId id="258" r:id="rId7"/>
    <p:sldId id="262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3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15A981-7CE2-4287-A711-BE24DA108C3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C49C702-F984-43CC-AF18-8132CFF7A709}">
      <dgm:prSet/>
      <dgm:spPr/>
      <dgm:t>
        <a:bodyPr/>
        <a:lstStyle/>
        <a:p>
          <a:r>
            <a:rPr lang="de-DE"/>
            <a:t>Erlangung des Facharztes</a:t>
          </a:r>
          <a:endParaRPr lang="en-US"/>
        </a:p>
      </dgm:t>
    </dgm:pt>
    <dgm:pt modelId="{40C21649-975C-48DB-BCA1-67F721D8ABC8}" type="parTrans" cxnId="{017F003C-05E9-4616-9760-776084A88F02}">
      <dgm:prSet/>
      <dgm:spPr/>
      <dgm:t>
        <a:bodyPr/>
        <a:lstStyle/>
        <a:p>
          <a:endParaRPr lang="en-US"/>
        </a:p>
      </dgm:t>
    </dgm:pt>
    <dgm:pt modelId="{2B6E34F0-F153-4C9D-B03E-0683C85BD7A3}" type="sibTrans" cxnId="{017F003C-05E9-4616-9760-776084A88F02}">
      <dgm:prSet/>
      <dgm:spPr/>
      <dgm:t>
        <a:bodyPr/>
        <a:lstStyle/>
        <a:p>
          <a:endParaRPr lang="en-US"/>
        </a:p>
      </dgm:t>
    </dgm:pt>
    <dgm:pt modelId="{D9790E0B-0E0F-4C89-81B8-4BDBF947EF44}">
      <dgm:prSet/>
      <dgm:spPr/>
      <dgm:t>
        <a:bodyPr/>
        <a:lstStyle/>
        <a:p>
          <a:r>
            <a:rPr lang="de-DE"/>
            <a:t>Teilhabe an Ausbildung von Studierenden</a:t>
          </a:r>
          <a:endParaRPr lang="en-US"/>
        </a:p>
      </dgm:t>
    </dgm:pt>
    <dgm:pt modelId="{87FCD09F-BC59-43DA-AF61-7BDA6FB5240F}" type="parTrans" cxnId="{153807AE-45E2-4431-9859-0F1089A087A3}">
      <dgm:prSet/>
      <dgm:spPr/>
      <dgm:t>
        <a:bodyPr/>
        <a:lstStyle/>
        <a:p>
          <a:endParaRPr lang="en-US"/>
        </a:p>
      </dgm:t>
    </dgm:pt>
    <dgm:pt modelId="{C9962710-54ED-4078-9547-4BA768E77F1B}" type="sibTrans" cxnId="{153807AE-45E2-4431-9859-0F1089A087A3}">
      <dgm:prSet/>
      <dgm:spPr/>
      <dgm:t>
        <a:bodyPr/>
        <a:lstStyle/>
        <a:p>
          <a:endParaRPr lang="en-US"/>
        </a:p>
      </dgm:t>
    </dgm:pt>
    <dgm:pt modelId="{BAC405B3-F39A-413A-835C-1AED919C1A5D}">
      <dgm:prSet/>
      <dgm:spPr/>
      <dgm:t>
        <a:bodyPr/>
        <a:lstStyle/>
        <a:p>
          <a:r>
            <a:rPr lang="de-DE"/>
            <a:t>Beteiligung an Forschungsprojekten</a:t>
          </a:r>
          <a:endParaRPr lang="en-US"/>
        </a:p>
      </dgm:t>
    </dgm:pt>
    <dgm:pt modelId="{2A749124-F36E-4580-8FC7-0EE3B98A6839}" type="parTrans" cxnId="{67F9107B-0121-409A-9BBE-43DD68C32140}">
      <dgm:prSet/>
      <dgm:spPr/>
      <dgm:t>
        <a:bodyPr/>
        <a:lstStyle/>
        <a:p>
          <a:endParaRPr lang="en-US"/>
        </a:p>
      </dgm:t>
    </dgm:pt>
    <dgm:pt modelId="{9EAA879C-835C-4010-A2CD-B0B88D15687F}" type="sibTrans" cxnId="{67F9107B-0121-409A-9BBE-43DD68C32140}">
      <dgm:prSet/>
      <dgm:spPr/>
      <dgm:t>
        <a:bodyPr/>
        <a:lstStyle/>
        <a:p>
          <a:endParaRPr lang="en-US"/>
        </a:p>
      </dgm:t>
    </dgm:pt>
    <dgm:pt modelId="{47CA13F1-E28B-4938-A804-D7B9C02A9725}">
      <dgm:prSet/>
      <dgm:spPr/>
      <dgm:t>
        <a:bodyPr/>
        <a:lstStyle/>
        <a:p>
          <a:r>
            <a:rPr lang="de-DE"/>
            <a:t>BayFo- Net – Mitgliedschaft</a:t>
          </a:r>
          <a:endParaRPr lang="en-US"/>
        </a:p>
      </dgm:t>
    </dgm:pt>
    <dgm:pt modelId="{452DE275-62B5-42B5-85C6-3FD006247A1F}" type="parTrans" cxnId="{D24ED16B-702D-4CB2-8A09-4A0C911F8751}">
      <dgm:prSet/>
      <dgm:spPr/>
      <dgm:t>
        <a:bodyPr/>
        <a:lstStyle/>
        <a:p>
          <a:endParaRPr lang="en-US"/>
        </a:p>
      </dgm:t>
    </dgm:pt>
    <dgm:pt modelId="{B037F22D-6912-4AF6-BCC7-0FD2B9C2092D}" type="sibTrans" cxnId="{D24ED16B-702D-4CB2-8A09-4A0C911F8751}">
      <dgm:prSet/>
      <dgm:spPr/>
      <dgm:t>
        <a:bodyPr/>
        <a:lstStyle/>
        <a:p>
          <a:endParaRPr lang="en-US"/>
        </a:p>
      </dgm:t>
    </dgm:pt>
    <dgm:pt modelId="{449381F1-A45D-4BC2-9800-E1377B5010DD}">
      <dgm:prSet/>
      <dgm:spPr/>
      <dgm:t>
        <a:bodyPr/>
        <a:lstStyle/>
        <a:p>
          <a:r>
            <a:rPr lang="de-DE"/>
            <a:t>HAPpEN</a:t>
          </a:r>
          <a:endParaRPr lang="en-US"/>
        </a:p>
      </dgm:t>
    </dgm:pt>
    <dgm:pt modelId="{8607AC91-83C0-4E4B-9040-FEC8A30F97DA}" type="parTrans" cxnId="{70282442-4F7A-41FA-BC99-463E8AEFF556}">
      <dgm:prSet/>
      <dgm:spPr/>
      <dgm:t>
        <a:bodyPr/>
        <a:lstStyle/>
        <a:p>
          <a:endParaRPr lang="en-US"/>
        </a:p>
      </dgm:t>
    </dgm:pt>
    <dgm:pt modelId="{8E9963F4-4529-4054-8525-EC4C129887C4}" type="sibTrans" cxnId="{70282442-4F7A-41FA-BC99-463E8AEFF556}">
      <dgm:prSet/>
      <dgm:spPr/>
      <dgm:t>
        <a:bodyPr/>
        <a:lstStyle/>
        <a:p>
          <a:endParaRPr lang="en-US"/>
        </a:p>
      </dgm:t>
    </dgm:pt>
    <dgm:pt modelId="{C20191F7-7ABF-4C29-8918-2D6B7E4234D9}" type="pres">
      <dgm:prSet presAssocID="{6715A981-7CE2-4287-A711-BE24DA108C35}" presName="linear" presStyleCnt="0">
        <dgm:presLayoutVars>
          <dgm:animLvl val="lvl"/>
          <dgm:resizeHandles val="exact"/>
        </dgm:presLayoutVars>
      </dgm:prSet>
      <dgm:spPr/>
    </dgm:pt>
    <dgm:pt modelId="{75385E79-814A-4719-A030-49B0B941E2F5}" type="pres">
      <dgm:prSet presAssocID="{AC49C702-F984-43CC-AF18-8132CFF7A70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515D0D3-8824-4951-93C3-1DE8F3A0A1D9}" type="pres">
      <dgm:prSet presAssocID="{2B6E34F0-F153-4C9D-B03E-0683C85BD7A3}" presName="spacer" presStyleCnt="0"/>
      <dgm:spPr/>
    </dgm:pt>
    <dgm:pt modelId="{798CF4B5-E6FC-4ABD-B5ED-7ED9700A7B6B}" type="pres">
      <dgm:prSet presAssocID="{D9790E0B-0E0F-4C89-81B8-4BDBF947EF4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84DEA30-1009-456C-9FB5-7FA8C6B63DF7}" type="pres">
      <dgm:prSet presAssocID="{C9962710-54ED-4078-9547-4BA768E77F1B}" presName="spacer" presStyleCnt="0"/>
      <dgm:spPr/>
    </dgm:pt>
    <dgm:pt modelId="{B6CC810E-0A71-4285-AD60-A42F43C7DF29}" type="pres">
      <dgm:prSet presAssocID="{BAC405B3-F39A-413A-835C-1AED919C1A5D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0C887132-7582-41EA-8A69-04E01F8BF505}" type="pres">
      <dgm:prSet presAssocID="{BAC405B3-F39A-413A-835C-1AED919C1A5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F0C3EB19-22B4-4D37-9619-AD49708DFADD}" type="presOf" srcId="{47CA13F1-E28B-4938-A804-D7B9C02A9725}" destId="{0C887132-7582-41EA-8A69-04E01F8BF505}" srcOrd="0" destOrd="0" presId="urn:microsoft.com/office/officeart/2005/8/layout/vList2"/>
    <dgm:cxn modelId="{5D7B041D-7142-49A3-9AC2-4E166AB4FAF8}" type="presOf" srcId="{449381F1-A45D-4BC2-9800-E1377B5010DD}" destId="{0C887132-7582-41EA-8A69-04E01F8BF505}" srcOrd="0" destOrd="1" presId="urn:microsoft.com/office/officeart/2005/8/layout/vList2"/>
    <dgm:cxn modelId="{017F003C-05E9-4616-9760-776084A88F02}" srcId="{6715A981-7CE2-4287-A711-BE24DA108C35}" destId="{AC49C702-F984-43CC-AF18-8132CFF7A709}" srcOrd="0" destOrd="0" parTransId="{40C21649-975C-48DB-BCA1-67F721D8ABC8}" sibTransId="{2B6E34F0-F153-4C9D-B03E-0683C85BD7A3}"/>
    <dgm:cxn modelId="{70282442-4F7A-41FA-BC99-463E8AEFF556}" srcId="{BAC405B3-F39A-413A-835C-1AED919C1A5D}" destId="{449381F1-A45D-4BC2-9800-E1377B5010DD}" srcOrd="1" destOrd="0" parTransId="{8607AC91-83C0-4E4B-9040-FEC8A30F97DA}" sibTransId="{8E9963F4-4529-4054-8525-EC4C129887C4}"/>
    <dgm:cxn modelId="{72947344-55C0-444C-A7E5-5E50DEF5406D}" type="presOf" srcId="{BAC405B3-F39A-413A-835C-1AED919C1A5D}" destId="{B6CC810E-0A71-4285-AD60-A42F43C7DF29}" srcOrd="0" destOrd="0" presId="urn:microsoft.com/office/officeart/2005/8/layout/vList2"/>
    <dgm:cxn modelId="{D24ED16B-702D-4CB2-8A09-4A0C911F8751}" srcId="{BAC405B3-F39A-413A-835C-1AED919C1A5D}" destId="{47CA13F1-E28B-4938-A804-D7B9C02A9725}" srcOrd="0" destOrd="0" parTransId="{452DE275-62B5-42B5-85C6-3FD006247A1F}" sibTransId="{B037F22D-6912-4AF6-BCC7-0FD2B9C2092D}"/>
    <dgm:cxn modelId="{67F9107B-0121-409A-9BBE-43DD68C32140}" srcId="{6715A981-7CE2-4287-A711-BE24DA108C35}" destId="{BAC405B3-F39A-413A-835C-1AED919C1A5D}" srcOrd="2" destOrd="0" parTransId="{2A749124-F36E-4580-8FC7-0EE3B98A6839}" sibTransId="{9EAA879C-835C-4010-A2CD-B0B88D15687F}"/>
    <dgm:cxn modelId="{8FECDA8F-0D99-44D7-92F4-656C761B6231}" type="presOf" srcId="{D9790E0B-0E0F-4C89-81B8-4BDBF947EF44}" destId="{798CF4B5-E6FC-4ABD-B5ED-7ED9700A7B6B}" srcOrd="0" destOrd="0" presId="urn:microsoft.com/office/officeart/2005/8/layout/vList2"/>
    <dgm:cxn modelId="{153807AE-45E2-4431-9859-0F1089A087A3}" srcId="{6715A981-7CE2-4287-A711-BE24DA108C35}" destId="{D9790E0B-0E0F-4C89-81B8-4BDBF947EF44}" srcOrd="1" destOrd="0" parTransId="{87FCD09F-BC59-43DA-AF61-7BDA6FB5240F}" sibTransId="{C9962710-54ED-4078-9547-4BA768E77F1B}"/>
    <dgm:cxn modelId="{0616E4B5-0377-4D79-B2F6-E6833350DCA0}" type="presOf" srcId="{6715A981-7CE2-4287-A711-BE24DA108C35}" destId="{C20191F7-7ABF-4C29-8918-2D6B7E4234D9}" srcOrd="0" destOrd="0" presId="urn:microsoft.com/office/officeart/2005/8/layout/vList2"/>
    <dgm:cxn modelId="{FA7D60F6-A63E-4025-AEC2-4569AE886576}" type="presOf" srcId="{AC49C702-F984-43CC-AF18-8132CFF7A709}" destId="{75385E79-814A-4719-A030-49B0B941E2F5}" srcOrd="0" destOrd="0" presId="urn:microsoft.com/office/officeart/2005/8/layout/vList2"/>
    <dgm:cxn modelId="{C7BDF420-5ADF-4E1D-8CF0-6E89E1BA175E}" type="presParOf" srcId="{C20191F7-7ABF-4C29-8918-2D6B7E4234D9}" destId="{75385E79-814A-4719-A030-49B0B941E2F5}" srcOrd="0" destOrd="0" presId="urn:microsoft.com/office/officeart/2005/8/layout/vList2"/>
    <dgm:cxn modelId="{A31D0E0B-FA87-47D9-92B2-8221A086C041}" type="presParOf" srcId="{C20191F7-7ABF-4C29-8918-2D6B7E4234D9}" destId="{9515D0D3-8824-4951-93C3-1DE8F3A0A1D9}" srcOrd="1" destOrd="0" presId="urn:microsoft.com/office/officeart/2005/8/layout/vList2"/>
    <dgm:cxn modelId="{CA6E88B2-9B6F-4C78-9EF3-A4DDBC0D37EE}" type="presParOf" srcId="{C20191F7-7ABF-4C29-8918-2D6B7E4234D9}" destId="{798CF4B5-E6FC-4ABD-B5ED-7ED9700A7B6B}" srcOrd="2" destOrd="0" presId="urn:microsoft.com/office/officeart/2005/8/layout/vList2"/>
    <dgm:cxn modelId="{D3DCE2E2-0A1F-4A20-93E1-E1B05D9B6E3C}" type="presParOf" srcId="{C20191F7-7ABF-4C29-8918-2D6B7E4234D9}" destId="{A84DEA30-1009-456C-9FB5-7FA8C6B63DF7}" srcOrd="3" destOrd="0" presId="urn:microsoft.com/office/officeart/2005/8/layout/vList2"/>
    <dgm:cxn modelId="{1D1425E1-765A-4594-8C8B-E6828583B95C}" type="presParOf" srcId="{C20191F7-7ABF-4C29-8918-2D6B7E4234D9}" destId="{B6CC810E-0A71-4285-AD60-A42F43C7DF29}" srcOrd="4" destOrd="0" presId="urn:microsoft.com/office/officeart/2005/8/layout/vList2"/>
    <dgm:cxn modelId="{85C3C7AF-3D95-4A72-8B9C-FDBEF564F217}" type="presParOf" srcId="{C20191F7-7ABF-4C29-8918-2D6B7E4234D9}" destId="{0C887132-7582-41EA-8A69-04E01F8BF505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385E79-814A-4719-A030-49B0B941E2F5}">
      <dsp:nvSpPr>
        <dsp:cNvPr id="0" name=""/>
        <dsp:cNvSpPr/>
      </dsp:nvSpPr>
      <dsp:spPr>
        <a:xfrm>
          <a:off x="0" y="287785"/>
          <a:ext cx="6394119" cy="6633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700" kern="1200"/>
            <a:t>Erlangung des Facharztes</a:t>
          </a:r>
          <a:endParaRPr lang="en-US" sz="2700" kern="1200"/>
        </a:p>
      </dsp:txBody>
      <dsp:txXfrm>
        <a:off x="32384" y="320169"/>
        <a:ext cx="6329351" cy="598621"/>
      </dsp:txXfrm>
    </dsp:sp>
    <dsp:sp modelId="{798CF4B5-E6FC-4ABD-B5ED-7ED9700A7B6B}">
      <dsp:nvSpPr>
        <dsp:cNvPr id="0" name=""/>
        <dsp:cNvSpPr/>
      </dsp:nvSpPr>
      <dsp:spPr>
        <a:xfrm>
          <a:off x="0" y="1028935"/>
          <a:ext cx="6394119" cy="6633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700" kern="1200"/>
            <a:t>Teilhabe an Ausbildung von Studierenden</a:t>
          </a:r>
          <a:endParaRPr lang="en-US" sz="2700" kern="1200"/>
        </a:p>
      </dsp:txBody>
      <dsp:txXfrm>
        <a:off x="32384" y="1061319"/>
        <a:ext cx="6329351" cy="598621"/>
      </dsp:txXfrm>
    </dsp:sp>
    <dsp:sp modelId="{B6CC810E-0A71-4285-AD60-A42F43C7DF29}">
      <dsp:nvSpPr>
        <dsp:cNvPr id="0" name=""/>
        <dsp:cNvSpPr/>
      </dsp:nvSpPr>
      <dsp:spPr>
        <a:xfrm>
          <a:off x="0" y="1770086"/>
          <a:ext cx="6394119" cy="6633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700" kern="1200"/>
            <a:t>Beteiligung an Forschungsprojekten</a:t>
          </a:r>
          <a:endParaRPr lang="en-US" sz="2700" kern="1200"/>
        </a:p>
      </dsp:txBody>
      <dsp:txXfrm>
        <a:off x="32384" y="1802470"/>
        <a:ext cx="6329351" cy="598621"/>
      </dsp:txXfrm>
    </dsp:sp>
    <dsp:sp modelId="{0C887132-7582-41EA-8A69-04E01F8BF505}">
      <dsp:nvSpPr>
        <dsp:cNvPr id="0" name=""/>
        <dsp:cNvSpPr/>
      </dsp:nvSpPr>
      <dsp:spPr>
        <a:xfrm>
          <a:off x="0" y="2433476"/>
          <a:ext cx="6394119" cy="726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013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2100" kern="1200"/>
            <a:t>BayFo- Net – Mitgliedschaft</a:t>
          </a:r>
          <a:endParaRPr lang="en-US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2100" kern="1200"/>
            <a:t>HAPpEN</a:t>
          </a:r>
          <a:endParaRPr lang="en-US" sz="2100" kern="1200"/>
        </a:p>
      </dsp:txBody>
      <dsp:txXfrm>
        <a:off x="0" y="2433476"/>
        <a:ext cx="6394119" cy="7265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45F263-CC0B-7B97-70C1-1850FA3E91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D093A03-59DB-3E4E-EB40-3B7C66E042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C9C649F-302C-F7C2-DF04-2DDE555FE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F0B34-CD32-45B9-9213-B29CB2C14C11}" type="datetimeFigureOut">
              <a:rPr lang="de-DE" smtClean="0"/>
              <a:t>25.11.2025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89B6B19-F27F-F9F3-96E8-03DD37012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BE2AB48-8A0C-F2B5-ED3F-2F7B1474A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EC8B9-B39D-4A4E-9399-73A0E6FA814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0439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F48A1D-85CB-8989-DBC3-8EAEA9832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E9D1737-3AA6-5EBF-4155-5970E8E152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5AA97AE-16A7-CD31-54FD-937BD0DD5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F0B34-CD32-45B9-9213-B29CB2C14C11}" type="datetimeFigureOut">
              <a:rPr lang="de-DE" smtClean="0"/>
              <a:t>25.11.2025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AA96087-DE61-710F-E4AB-A41DECB5C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9B7B274-2CC3-A4BE-7032-D0105E793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EC8B9-B39D-4A4E-9399-73A0E6FA814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6472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8C9A141C-92F0-89D6-E149-C4409349B7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F3CDB24-9FD2-6C78-769F-23B6141B52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BCDE105-F46D-2DD2-2858-BD93FCB04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F0B34-CD32-45B9-9213-B29CB2C14C11}" type="datetimeFigureOut">
              <a:rPr lang="de-DE" smtClean="0"/>
              <a:t>25.11.2025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C65ACC8-C7D1-F9A4-1D6A-8E8F03F2A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1D53333-B701-6A9A-3AFF-ABF729DCE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EC8B9-B39D-4A4E-9399-73A0E6FA814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027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2C2009-04F8-9317-8476-D1971F3E5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1E339B2-FFB6-C2DC-9746-49A8221A1B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AFF0F70-10D3-809F-F305-4C0A729E6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F0B34-CD32-45B9-9213-B29CB2C14C11}" type="datetimeFigureOut">
              <a:rPr lang="de-DE" smtClean="0"/>
              <a:t>25.11.2025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A1CADDC-4FEB-FFEF-CD0A-A98049666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0C417F5-2E37-861F-B5CA-A8D6A1A14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EC8B9-B39D-4A4E-9399-73A0E6FA814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6834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6C9F9C-DC0A-074F-010A-66AF15DB6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746365B-E569-C999-A451-CB63DD4B7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6487368-46A2-216C-A822-2F8109B42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F0B34-CD32-45B9-9213-B29CB2C14C11}" type="datetimeFigureOut">
              <a:rPr lang="de-DE" smtClean="0"/>
              <a:t>25.11.2025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FED29D2-11C6-D5F5-95E4-3346F6F98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FC36396-2BA9-0E5B-AAB0-0E81FA7C2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EC8B9-B39D-4A4E-9399-73A0E6FA814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5977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5117BE-BC98-AAEB-446D-BE259C8FE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E196726-FA7F-6BCE-B2C4-1DA4810C36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C2AF4AF-1CD5-7FF3-0454-06F78CA8F9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0E315C0-7BCC-5669-3DB6-A085C8A09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F0B34-CD32-45B9-9213-B29CB2C14C11}" type="datetimeFigureOut">
              <a:rPr lang="de-DE" smtClean="0"/>
              <a:t>25.11.2025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9C9D5ED-A3AA-5115-ADC9-0C263E1F2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D8DADBE-9045-1A69-2C33-5B0775E54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EC8B9-B39D-4A4E-9399-73A0E6FA814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2575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9F353F-2511-FD96-E643-ECFE52069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ECCA5D4-EA19-7855-2771-DB3D0F52AF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7914D48-26CC-893E-4907-19CA5467F2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7D17B5B-94F1-F830-495F-2A391F7374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2CFDA44-4F88-467F-B97F-47B5F106D5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BA27CF3-C7C5-AE48-2DB3-7CABC8A1C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F0B34-CD32-45B9-9213-B29CB2C14C11}" type="datetimeFigureOut">
              <a:rPr lang="de-DE" smtClean="0"/>
              <a:t>25.11.2025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171E7D09-2CDC-C1F7-FFE9-57B21F28C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C12B7E6-454E-DD3C-A5B3-7F6897ED7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EC8B9-B39D-4A4E-9399-73A0E6FA814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2144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F2898E-64A0-FDFF-7365-4042A8FAF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B12F8CD-A700-7FC5-7772-3E2DC511D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F0B34-CD32-45B9-9213-B29CB2C14C11}" type="datetimeFigureOut">
              <a:rPr lang="de-DE" smtClean="0"/>
              <a:t>25.11.2025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06159A1-3167-9CAA-6951-E74435CB1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F74AB88-BC7A-2A1F-0FFE-4E75757CD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EC8B9-B39D-4A4E-9399-73A0E6FA814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3226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9BE45D2-0526-C504-B587-DBD82567E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F0B34-CD32-45B9-9213-B29CB2C14C11}" type="datetimeFigureOut">
              <a:rPr lang="de-DE" smtClean="0"/>
              <a:t>25.11.2025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ED462D0-199C-2391-5642-5597621B7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742A9D7-6E34-2A26-908B-17FB175AE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EC8B9-B39D-4A4E-9399-73A0E6FA814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1994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B4D360-275E-55C5-8D06-FFEDC34FF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E2576F3-8D80-073E-0E62-219AC149E0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8FDED4C-122C-CCE0-907E-6F8D06BDF1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7AE78B3-11FE-2FB5-3A44-9361CCAF6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F0B34-CD32-45B9-9213-B29CB2C14C11}" type="datetimeFigureOut">
              <a:rPr lang="de-DE" smtClean="0"/>
              <a:t>25.11.2025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8DFC508-1B8A-8103-9099-22F8AFD1A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AD170AE-7481-016D-1295-C0B6B8FC6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EC8B9-B39D-4A4E-9399-73A0E6FA814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0557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1B8831-AF47-81FA-2694-5D78C4196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CB82ED20-F484-BD24-2088-D9D71CA0A5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8506D8B-3714-F763-626B-7BD69F97E8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846BEDB-E700-7605-2E15-18BBBE963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F0B34-CD32-45B9-9213-B29CB2C14C11}" type="datetimeFigureOut">
              <a:rPr lang="de-DE" smtClean="0"/>
              <a:t>25.11.2025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7C2A385-A5C7-8689-FF48-4C9EB19E6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8027E8B-F881-B219-D0FF-5822E7E9E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EC8B9-B39D-4A4E-9399-73A0E6FA814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0035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84DA9D9-4A7E-DDA6-0419-41719D4DF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9585D9B-7039-9F6D-57CF-5802FC83C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B01F6AF-2700-1FEF-EF72-C34DC6B423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4F0B34-CD32-45B9-9213-B29CB2C14C11}" type="datetimeFigureOut">
              <a:rPr lang="de-DE" smtClean="0"/>
              <a:t>25.11.2025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E7AACB7-7EE9-2E50-5FD9-5AC888ABFD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BB2C662-2BB0-AD0D-4BB8-9542D380D4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F6EC8B9-B39D-4A4E-9399-73A0E6FA814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9650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3B337C2F-F4B9-764C-45E5-86A1306E17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0176" y="5338644"/>
            <a:ext cx="12202176" cy="1519355"/>
            <a:chOff x="-10176" y="5338644"/>
            <a:chExt cx="12202176" cy="1519355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E1E11FF-4A87-A65F-DAEC-E20057A3F9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V="1">
              <a:off x="5331238" y="-2767"/>
              <a:ext cx="1519350" cy="12202174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0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719AAC3-64F6-CEDF-0B56-5C0C6BD3C6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V="1">
              <a:off x="8906919" y="3566802"/>
              <a:ext cx="1507122" cy="5063040"/>
            </a:xfrm>
            <a:prstGeom prst="rect">
              <a:avLst/>
            </a:prstGeom>
            <a:gradFill>
              <a:gsLst>
                <a:gs pos="5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A0DE637-E8FB-63A7-A5E2-E28DBE1A41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V="1">
              <a:off x="3921534" y="1406934"/>
              <a:ext cx="1519355" cy="9382775"/>
            </a:xfrm>
            <a:prstGeom prst="rect">
              <a:avLst/>
            </a:prstGeom>
            <a:gradFill>
              <a:gsLst>
                <a:gs pos="2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lin ang="9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8E73885F-8F7A-AD4D-F6CE-9D4D561B91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5595614"/>
            <a:ext cx="6850488" cy="913975"/>
          </a:xfrm>
        </p:spPr>
        <p:txBody>
          <a:bodyPr anchor="ctr">
            <a:normAutofit/>
          </a:bodyPr>
          <a:lstStyle/>
          <a:p>
            <a:pPr algn="l"/>
            <a:r>
              <a:rPr lang="de-DE" sz="3200">
                <a:solidFill>
                  <a:srgbClr val="FFFFFF"/>
                </a:solidFill>
              </a:rPr>
              <a:t>Ländliche Modellarztpraxis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3D78885-2EA7-2BB8-CAB8-8D83203E5A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88688" y="5586418"/>
            <a:ext cx="3627014" cy="934080"/>
          </a:xfrm>
        </p:spPr>
        <p:txBody>
          <a:bodyPr anchor="ctr">
            <a:normAutofit/>
          </a:bodyPr>
          <a:lstStyle/>
          <a:p>
            <a:pPr algn="r"/>
            <a:endParaRPr lang="de-DE" sz="1800">
              <a:solidFill>
                <a:srgbClr val="FFFFFF"/>
              </a:solidFill>
            </a:endParaRPr>
          </a:p>
        </p:txBody>
      </p:sp>
      <p:pic>
        <p:nvPicPr>
          <p:cNvPr id="7" name="Grafik 6" descr="Ein Bild, das Text, Schrift, Reihe enthält.&#10;&#10;KI-generierte Inhalte können fehlerhaft sein.">
            <a:extLst>
              <a:ext uri="{FF2B5EF4-FFF2-40B4-BE49-F238E27FC236}">
                <a16:creationId xmlns:a16="http://schemas.microsoft.com/office/drawing/2014/main" id="{9A80CD0B-108F-04FC-FAE9-730154155C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177" y="2138682"/>
            <a:ext cx="5082847" cy="1143640"/>
          </a:xfrm>
          <a:prstGeom prst="rect">
            <a:avLst/>
          </a:prstGeom>
        </p:spPr>
      </p:pic>
      <p:pic>
        <p:nvPicPr>
          <p:cNvPr id="11" name="Grafik 10" descr="Ein Bild, das Person, Kleidung, Lächeln, Wand enthält.&#10;&#10;KI-generierte Inhalte können fehlerhaft sein.">
            <a:extLst>
              <a:ext uri="{FF2B5EF4-FFF2-40B4-BE49-F238E27FC236}">
                <a16:creationId xmlns:a16="http://schemas.microsoft.com/office/drawing/2014/main" id="{2863B7DC-7D62-916F-D10E-9063C35ADA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184" y="1128881"/>
            <a:ext cx="5081516" cy="3163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203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5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330A833-5BAD-AB78-7653-1E611A1BD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2583" y="501651"/>
            <a:ext cx="4434720" cy="1716255"/>
          </a:xfrm>
        </p:spPr>
        <p:txBody>
          <a:bodyPr anchor="b">
            <a:normAutofit/>
          </a:bodyPr>
          <a:lstStyle/>
          <a:p>
            <a:r>
              <a:rPr lang="de-DE" sz="4300"/>
              <a:t>Sichtbarmachung der Landarztpraxis</a:t>
            </a:r>
          </a:p>
        </p:txBody>
      </p:sp>
      <p:sp>
        <p:nvSpPr>
          <p:cNvPr id="34" name="Rectangle 27">
            <a:extLst>
              <a:ext uri="{FF2B5EF4-FFF2-40B4-BE49-F238E27FC236}">
                <a16:creationId xmlns:a16="http://schemas.microsoft.com/office/drawing/2014/main" id="{B5ABDEAA-B248-4182-B67C-A925338E77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008" y="252743"/>
            <a:ext cx="4739619" cy="304261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Grafik 8" descr="Ein Bild, das Text, Screenshot, Schrift, Dokument enthält.&#10;&#10;KI-generierte Inhalte können fehlerhaft sein.">
            <a:extLst>
              <a:ext uri="{FF2B5EF4-FFF2-40B4-BE49-F238E27FC236}">
                <a16:creationId xmlns:a16="http://schemas.microsoft.com/office/drawing/2014/main" id="{2595FFBA-5EB6-95F2-8563-44BFD57F84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046" y="539762"/>
            <a:ext cx="1783543" cy="2468573"/>
          </a:xfrm>
          <a:prstGeom prst="rect">
            <a:avLst/>
          </a:prstGeom>
        </p:spPr>
      </p:pic>
      <p:sp>
        <p:nvSpPr>
          <p:cNvPr id="35" name="Rectangle 29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449" y="3548095"/>
            <a:ext cx="4739619" cy="304261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8210A67-5D29-321D-C319-A0086EED05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2583" y="2645922"/>
            <a:ext cx="4434721" cy="3710427"/>
          </a:xfrm>
        </p:spPr>
        <p:txBody>
          <a:bodyPr anchor="t">
            <a:normAutofit/>
          </a:bodyPr>
          <a:lstStyle/>
          <a:p>
            <a:r>
              <a:rPr lang="de-DE" sz="2000" dirty="0"/>
              <a:t>Anbindung an Universität als Lehrarztpraxis</a:t>
            </a:r>
          </a:p>
          <a:p>
            <a:r>
              <a:rPr lang="de-DE" sz="2000" dirty="0"/>
              <a:t>Teilnahme an </a:t>
            </a:r>
            <a:r>
              <a:rPr lang="de-DE" sz="2000" dirty="0" err="1"/>
              <a:t>BeLa</a:t>
            </a:r>
            <a:r>
              <a:rPr lang="de-DE" sz="2000" dirty="0"/>
              <a:t>- Veranstaltungen</a:t>
            </a:r>
          </a:p>
          <a:p>
            <a:r>
              <a:rPr lang="de-DE" sz="2000" dirty="0"/>
              <a:t>Beteiligung an Lehre in der Allgemeinmedizin</a:t>
            </a:r>
          </a:p>
          <a:p>
            <a:r>
              <a:rPr lang="de-DE" sz="2000" dirty="0"/>
              <a:t>Mitgliedschaft in Weiterbildungsverbünden</a:t>
            </a:r>
          </a:p>
        </p:txBody>
      </p:sp>
      <p:pic>
        <p:nvPicPr>
          <p:cNvPr id="7" name="Grafik 6" descr="Ein Bild, das Kleidung, Wand, Im Haus, Person enthält.&#10;&#10;KI-generierte Inhalte können fehlerhaft sein.">
            <a:extLst>
              <a:ext uri="{FF2B5EF4-FFF2-40B4-BE49-F238E27FC236}">
                <a16:creationId xmlns:a16="http://schemas.microsoft.com/office/drawing/2014/main" id="{241437F1-4070-E534-A630-E63C46D3C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47"/>
          <a:stretch>
            <a:fillRect/>
          </a:stretch>
        </p:blipFill>
        <p:spPr>
          <a:xfrm>
            <a:off x="654359" y="3835114"/>
            <a:ext cx="4281799" cy="2468573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fik 10" descr="Ein Bild, das Schrift, Design, Logo, Electric Blue (Farbe) enthält.&#10;&#10;KI-generierte Inhalte können fehlerhaft sein.">
            <a:extLst>
              <a:ext uri="{FF2B5EF4-FFF2-40B4-BE49-F238E27FC236}">
                <a16:creationId xmlns:a16="http://schemas.microsoft.com/office/drawing/2014/main" id="{644FDA79-60C4-2E66-B3FB-9D2E1439C2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240" y="5233590"/>
            <a:ext cx="1070098" cy="1070098"/>
          </a:xfrm>
          <a:prstGeom prst="rect">
            <a:avLst/>
          </a:prstGeom>
        </p:spPr>
      </p:pic>
      <p:pic>
        <p:nvPicPr>
          <p:cNvPr id="13" name="Grafik 12" descr="Ein Bild, das Text, Schrift, Logo, Screenshot enthält.&#10;&#10;KI-generierte Inhalte können fehlerhaft sein.">
            <a:extLst>
              <a:ext uri="{FF2B5EF4-FFF2-40B4-BE49-F238E27FC236}">
                <a16:creationId xmlns:a16="http://schemas.microsoft.com/office/drawing/2014/main" id="{08D16BE6-65F4-90AD-81D6-C03C945984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127" y="5720299"/>
            <a:ext cx="3715481" cy="813260"/>
          </a:xfrm>
          <a:prstGeom prst="rect">
            <a:avLst/>
          </a:prstGeom>
        </p:spPr>
      </p:pic>
      <p:pic>
        <p:nvPicPr>
          <p:cNvPr id="15" name="Grafik 14" descr="Ein Bild, das Text, Schrift, Reihe enthält.&#10;&#10;KI-generierte Inhalte können fehlerhaft sein.">
            <a:extLst>
              <a:ext uri="{FF2B5EF4-FFF2-40B4-BE49-F238E27FC236}">
                <a16:creationId xmlns:a16="http://schemas.microsoft.com/office/drawing/2014/main" id="{EBEA1873-5990-71BB-60A2-E3C5B94E8C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541" y="5042418"/>
            <a:ext cx="2555317" cy="575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055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9B0A56-E5F1-6205-F35F-C52D848BA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2" y="741391"/>
            <a:ext cx="6394120" cy="1616203"/>
          </a:xfrm>
        </p:spPr>
        <p:txBody>
          <a:bodyPr anchor="b">
            <a:normAutofit/>
          </a:bodyPr>
          <a:lstStyle/>
          <a:p>
            <a:r>
              <a:rPr lang="de-DE" sz="3200"/>
              <a:t>Berufliche Perspektiven in der Landarztpraxis </a:t>
            </a:r>
          </a:p>
        </p:txBody>
      </p:sp>
      <p:pic>
        <p:nvPicPr>
          <p:cNvPr id="5" name="Grafik 4" descr="Ein Bild, das Kleidung, Person, Anzug, Mann enthält.&#10;&#10;KI-generierte Inhalte können fehlerhaft sein.">
            <a:extLst>
              <a:ext uri="{FF2B5EF4-FFF2-40B4-BE49-F238E27FC236}">
                <a16:creationId xmlns:a16="http://schemas.microsoft.com/office/drawing/2014/main" id="{25C593AC-98BC-192F-B4F5-D21C293A27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" b="4732"/>
          <a:stretch>
            <a:fillRect/>
          </a:stretch>
        </p:blipFill>
        <p:spPr>
          <a:xfrm>
            <a:off x="8565863" y="10"/>
            <a:ext cx="3626136" cy="2297199"/>
          </a:xfrm>
          <a:prstGeom prst="rect">
            <a:avLst/>
          </a:prstGeom>
        </p:spPr>
      </p:pic>
      <p:graphicFrame>
        <p:nvGraphicFramePr>
          <p:cNvPr id="84" name="Inhaltsplatzhalter 2">
            <a:extLst>
              <a:ext uri="{FF2B5EF4-FFF2-40B4-BE49-F238E27FC236}">
                <a16:creationId xmlns:a16="http://schemas.microsoft.com/office/drawing/2014/main" id="{870B7F03-45ED-FE80-07D3-3E256DDC273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76691" y="2533476"/>
          <a:ext cx="6394119" cy="3447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Grafik 5" descr="Ein Bild, das Text, Screenshot enthält.&#10;&#10;KI-generierte Inhalte können fehlerhaft sein.">
            <a:extLst>
              <a:ext uri="{FF2B5EF4-FFF2-40B4-BE49-F238E27FC236}">
                <a16:creationId xmlns:a16="http://schemas.microsoft.com/office/drawing/2014/main" id="{659FDE7F-8423-3AA1-9FF8-E67CE9360E7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01" b="-4"/>
          <a:stretch>
            <a:fillRect/>
          </a:stretch>
        </p:blipFill>
        <p:spPr>
          <a:xfrm>
            <a:off x="8565863" y="2278678"/>
            <a:ext cx="3626138" cy="2297208"/>
          </a:xfrm>
          <a:prstGeom prst="rect">
            <a:avLst/>
          </a:prstGeom>
        </p:spPr>
      </p:pic>
      <p:pic>
        <p:nvPicPr>
          <p:cNvPr id="8" name="Grafik 7" descr="Ein Bild, das Text, Screenshot, Visitenkarte enthält.&#10;&#10;KI-generierte Inhalte können fehlerhaft sein.">
            <a:extLst>
              <a:ext uri="{FF2B5EF4-FFF2-40B4-BE49-F238E27FC236}">
                <a16:creationId xmlns:a16="http://schemas.microsoft.com/office/drawing/2014/main" id="{6C40B576-C4EC-314F-1628-47270C6E661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3" r="-4" b="5112"/>
          <a:stretch>
            <a:fillRect/>
          </a:stretch>
        </p:blipFill>
        <p:spPr>
          <a:xfrm>
            <a:off x="8565863" y="4569719"/>
            <a:ext cx="3626136" cy="2297209"/>
          </a:xfrm>
          <a:prstGeom prst="rect">
            <a:avLst/>
          </a:prstGeom>
        </p:spPr>
      </p:pic>
      <p:grpSp>
        <p:nvGrpSpPr>
          <p:cNvPr id="81" name="Group 70">
            <a:extLst>
              <a:ext uri="{FF2B5EF4-FFF2-40B4-BE49-F238E27FC236}">
                <a16:creationId xmlns:a16="http://schemas.microsoft.com/office/drawing/2014/main" id="{8656E49C-2884-40A9-B24E-D0EF520C22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16CC0050-4887-A8D2-0FCB-61B92484E9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72">
              <a:extLst>
                <a:ext uri="{FF2B5EF4-FFF2-40B4-BE49-F238E27FC236}">
                  <a16:creationId xmlns:a16="http://schemas.microsoft.com/office/drawing/2014/main" id="{2676C536-8769-71A5-B040-22E6D961E2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27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27517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0" name="Rectangle 8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 descr="Ein Bild, das Himmel, draußen, Immobilie, Eigentum enthält.&#10;&#10;KI-generierte Inhalte können fehlerhaft sein.">
            <a:extLst>
              <a:ext uri="{FF2B5EF4-FFF2-40B4-BE49-F238E27FC236}">
                <a16:creationId xmlns:a16="http://schemas.microsoft.com/office/drawing/2014/main" id="{EE9E0802-1A93-A1DC-0FD1-1611056D5D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5" r="6459" b="-1"/>
          <a:stretch>
            <a:fillRect/>
          </a:stretch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92" name="Rectangle 9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1EC97A7-19A0-6D05-B3A6-FD9E56D14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de-DE" sz="4000"/>
              <a:t>Schaffung geeigneter Infrastrukturen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855E39E-9438-83C0-B2E1-53E96518E0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/>
          </a:bodyPr>
          <a:lstStyle/>
          <a:p>
            <a:r>
              <a:rPr lang="de-DE" sz="1400"/>
              <a:t>Räumliche Voraussetzungen, um Studierende und Weiterbildungsassistenten auszubilden</a:t>
            </a:r>
          </a:p>
          <a:p>
            <a:r>
              <a:rPr lang="de-DE" sz="1400"/>
              <a:t>Studentenwohnungen, bezahlbar und nah</a:t>
            </a:r>
          </a:p>
          <a:p>
            <a:r>
              <a:rPr lang="de-DE" sz="1400"/>
              <a:t>Verbesserung der Infrastruktur mit öffentlichen Verkehrsmitteln</a:t>
            </a:r>
          </a:p>
          <a:p>
            <a:r>
              <a:rPr lang="de-DE" sz="1400"/>
              <a:t>Kreativität im Umgang mit räumlicher Distanz zur Universität</a:t>
            </a:r>
          </a:p>
          <a:p>
            <a:r>
              <a:rPr lang="de-DE" sz="1400"/>
              <a:t>Öffentliche Räume zur Nutzung bei Großveranstaltungen</a:t>
            </a:r>
          </a:p>
          <a:p>
            <a:pPr lvl="1"/>
            <a:r>
              <a:rPr lang="de-DE" sz="1400"/>
              <a:t>Seminarräume</a:t>
            </a:r>
          </a:p>
          <a:p>
            <a:pPr lvl="1"/>
            <a:r>
              <a:rPr lang="de-DE" sz="1400"/>
              <a:t>Konferenzräume</a:t>
            </a:r>
          </a:p>
        </p:txBody>
      </p:sp>
    </p:spTree>
    <p:extLst>
      <p:ext uri="{BB962C8B-B14F-4D97-AF65-F5344CB8AC3E}">
        <p14:creationId xmlns:p14="http://schemas.microsoft.com/office/powerpoint/2010/main" val="1209555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22BDE4A-8A20-4A69-9C5A-581C82036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DE1E68D-7C88-EDEA-5504-6C5F00B60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684" y="170412"/>
            <a:ext cx="10178934" cy="132873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Schaffung geeigneter Infrastrukturen</a:t>
            </a:r>
          </a:p>
        </p:txBody>
      </p:sp>
      <p:pic>
        <p:nvPicPr>
          <p:cNvPr id="5" name="Inhaltsplatzhalter 4" descr="Ein Bild, das Kleidung, Person, Wand, Menschliches Gesicht enthält.&#10;&#10;KI-generierte Inhalte können fehlerhaft sein.">
            <a:extLst>
              <a:ext uri="{FF2B5EF4-FFF2-40B4-BE49-F238E27FC236}">
                <a16:creationId xmlns:a16="http://schemas.microsoft.com/office/drawing/2014/main" id="{47EA42A9-F6E0-648F-9945-82AB660CD5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24" r="-2" b="489"/>
          <a:stretch>
            <a:fillRect/>
          </a:stretch>
        </p:blipFill>
        <p:spPr>
          <a:xfrm>
            <a:off x="198741" y="2410448"/>
            <a:ext cx="5803323" cy="3890357"/>
          </a:xfrm>
          <a:prstGeom prst="rect">
            <a:avLst/>
          </a:prstGeom>
        </p:spPr>
      </p:pic>
      <p:pic>
        <p:nvPicPr>
          <p:cNvPr id="7" name="Grafik 6" descr="Ein Bild, das Kleidung, Person, Im Haus, Wand enthält.&#10;&#10;KI-generierte Inhalte können fehlerhaft sein.">
            <a:extLst>
              <a:ext uri="{FF2B5EF4-FFF2-40B4-BE49-F238E27FC236}">
                <a16:creationId xmlns:a16="http://schemas.microsoft.com/office/drawing/2014/main" id="{6C9E179F-3505-41FB-789D-D3AC511877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82" r="-2" b="-2"/>
          <a:stretch>
            <a:fillRect/>
          </a:stretch>
        </p:blipFill>
        <p:spPr>
          <a:xfrm>
            <a:off x="6189934" y="2410448"/>
            <a:ext cx="5803323" cy="389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679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14FB64-35DB-63CD-14AE-CA552BE76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3" y="741391"/>
            <a:ext cx="4597747" cy="1616203"/>
          </a:xfrm>
        </p:spPr>
        <p:txBody>
          <a:bodyPr anchor="b">
            <a:normAutofit/>
          </a:bodyPr>
          <a:lstStyle/>
          <a:p>
            <a:r>
              <a:rPr lang="de-DE" sz="3200"/>
              <a:t>Qualifizierung von nicht-ärztlichem Personal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92C0D81-5683-661F-2398-51A9B4224E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693" y="2533476"/>
            <a:ext cx="4597746" cy="3447832"/>
          </a:xfrm>
        </p:spPr>
        <p:txBody>
          <a:bodyPr anchor="t">
            <a:normAutofit/>
          </a:bodyPr>
          <a:lstStyle/>
          <a:p>
            <a:r>
              <a:rPr lang="de-DE" sz="1600" dirty="0"/>
              <a:t>VERAH (Versorgungsassistenz in der Hausarztpraxis)</a:t>
            </a:r>
          </a:p>
          <a:p>
            <a:r>
              <a:rPr lang="de-DE" sz="1600" dirty="0" err="1"/>
              <a:t>NäPa</a:t>
            </a:r>
            <a:r>
              <a:rPr lang="de-DE" sz="1600" dirty="0"/>
              <a:t> (Nichtärztliche Praxisassistentin)</a:t>
            </a:r>
          </a:p>
          <a:p>
            <a:r>
              <a:rPr lang="de-DE" sz="1600" dirty="0"/>
              <a:t>Primary Care Management (PCM): Bachelor-Studiengang für MFA</a:t>
            </a:r>
          </a:p>
          <a:p>
            <a:pPr lvl="1"/>
            <a:r>
              <a:rPr lang="de-DE" sz="1600" dirty="0"/>
              <a:t>Basisuntersuchungstechniken</a:t>
            </a:r>
          </a:p>
          <a:p>
            <a:pPr lvl="1"/>
            <a:r>
              <a:rPr lang="de-DE" sz="1600"/>
              <a:t>Informations- und Beratungsgespräche mit Patientinnen und Patienten</a:t>
            </a:r>
          </a:p>
          <a:p>
            <a:pPr lvl="1"/>
            <a:r>
              <a:rPr lang="de-DE" sz="1600" dirty="0"/>
              <a:t>Personalplanung</a:t>
            </a:r>
          </a:p>
          <a:p>
            <a:pPr lvl="1"/>
            <a:r>
              <a:rPr lang="de-DE" sz="1600" dirty="0"/>
              <a:t>sektorenübergreifendes Case Management</a:t>
            </a:r>
          </a:p>
          <a:p>
            <a:pPr lvl="1"/>
            <a:r>
              <a:rPr lang="de-DE" sz="1600" dirty="0"/>
              <a:t>Prozess- und Qualitätsmanagement</a:t>
            </a:r>
          </a:p>
          <a:p>
            <a:endParaRPr lang="de-DE" sz="1600" dirty="0"/>
          </a:p>
        </p:txBody>
      </p:sp>
      <p:pic>
        <p:nvPicPr>
          <p:cNvPr id="5" name="Grafik 4" descr="Ein Bild, das Text, Menschliches Gesicht, Person, Frau enthält.&#10;&#10;KI-generierte Inhalte können fehlerhaft sein.">
            <a:extLst>
              <a:ext uri="{FF2B5EF4-FFF2-40B4-BE49-F238E27FC236}">
                <a16:creationId xmlns:a16="http://schemas.microsoft.com/office/drawing/2014/main" id="{3427EA5C-54FD-0A03-9B64-F0CC082F81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2035098"/>
            <a:ext cx="5319062" cy="2712722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1FD67D68-9B83-C338-8342-3348D8F223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5025" y="6737718"/>
            <a:ext cx="12207200" cy="123363"/>
            <a:chOff x="-5025" y="6737718"/>
            <a:chExt cx="12207200" cy="12336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E397F34-6B84-0D3B-0F29-B1D134B3B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BD98075-BFC1-BE9C-7FB7-23FE55E433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63780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F9CBE3F-79A8-4F8F-88D9-DAD03D0D28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9E78FDC-A483-52C3-F5DB-898806451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030" y="1209220"/>
            <a:ext cx="9147940" cy="233723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Vielen</a:t>
            </a:r>
            <a:r>
              <a:rPr lang="en-US" sz="5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Dank!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344E182-953E-7553-B807-EA374055E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2030" y="3605577"/>
            <a:ext cx="9147940" cy="13243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endParaRPr lang="en-US" sz="2000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Graphic 22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1869" y="2383077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rgbClr val="FFFFFF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24364" y="2265467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24834" y="253720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Graphic 21">
            <a:extLst>
              <a:ext uri="{FF2B5EF4-FFF2-40B4-BE49-F238E27FC236}">
                <a16:creationId xmlns:a16="http://schemas.microsoft.com/office/drawing/2014/main" id="{C39ADB8F-D187-49D7-BDCF-C1B6DC72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4053" y="2832967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rgbClr val="FFFFFF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72266" y="2803988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Graphic 23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3405" y="3242499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831729"/>
            <a:ext cx="12188952" cy="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75751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128</Words>
  <Application>Microsoft Office PowerPoint</Application>
  <PresentationFormat>Breitbild</PresentationFormat>
  <Paragraphs>31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Office</vt:lpstr>
      <vt:lpstr>Ländliche Modellarztpraxis</vt:lpstr>
      <vt:lpstr>Sichtbarmachung der Landarztpraxis</vt:lpstr>
      <vt:lpstr>Berufliche Perspektiven in der Landarztpraxis </vt:lpstr>
      <vt:lpstr>Schaffung geeigneter Infrastrukturen </vt:lpstr>
      <vt:lpstr>Schaffung geeigneter Infrastrukturen</vt:lpstr>
      <vt:lpstr>Qualifizierung von nicht-ärztlichem Personal</vt:lpstr>
      <vt:lpstr>Vielen Dank!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Natascha von Schau</dc:creator>
  <cp:lastModifiedBy>Karl Roth</cp:lastModifiedBy>
  <cp:revision>7</cp:revision>
  <dcterms:created xsi:type="dcterms:W3CDTF">2025-11-23T16:22:08Z</dcterms:created>
  <dcterms:modified xsi:type="dcterms:W3CDTF">2025-11-25T09:12:08Z</dcterms:modified>
</cp:coreProperties>
</file>