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604" r:id="rId3"/>
    <p:sldId id="605" r:id="rId4"/>
    <p:sldId id="606" r:id="rId5"/>
    <p:sldId id="289" r:id="rId6"/>
    <p:sldId id="608" r:id="rId7"/>
    <p:sldId id="610" r:id="rId8"/>
    <p:sldId id="611" r:id="rId9"/>
    <p:sldId id="260" r:id="rId10"/>
    <p:sldId id="261" r:id="rId11"/>
    <p:sldId id="493" r:id="rId12"/>
    <p:sldId id="366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lorian Deinhard" initials="F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3-20T14:49:49.964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2BF6C-6301-4BF6-80F3-B82028EB3917}" type="datetimeFigureOut">
              <a:rPr lang="de-DE" smtClean="0"/>
              <a:t>19.11.2025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B04C3-1B7E-4D0C-839C-130781D3DAA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0152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hteck 7">
            <a:extLst>
              <a:ext uri="{FF2B5EF4-FFF2-40B4-BE49-F238E27FC236}">
                <a16:creationId xmlns:a16="http://schemas.microsoft.com/office/drawing/2014/main" id="{3C88A6A4-BB70-4302-8857-C391151AD8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1363" indent="-2841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1413" indent="-227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598613" indent="-227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5813" indent="-2270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2E8A65B-8233-4ABF-B2F4-D41DF9D08CED}" type="slidenum">
              <a:rPr lang="de-DE" altLang="de-DE" sz="1200" smtClean="0"/>
              <a:pPr/>
              <a:t>5</a:t>
            </a:fld>
            <a:endParaRPr lang="de-DE" altLang="de-DE" sz="1200"/>
          </a:p>
        </p:txBody>
      </p:sp>
      <p:sp>
        <p:nvSpPr>
          <p:cNvPr id="40963" name="Rechteck 2">
            <a:extLst>
              <a:ext uri="{FF2B5EF4-FFF2-40B4-BE49-F238E27FC236}">
                <a16:creationId xmlns:a16="http://schemas.microsoft.com/office/drawing/2014/main" id="{BC4F476C-AFC6-492A-8FA8-A2E2291B849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hteck 3">
            <a:extLst>
              <a:ext uri="{FF2B5EF4-FFF2-40B4-BE49-F238E27FC236}">
                <a16:creationId xmlns:a16="http://schemas.microsoft.com/office/drawing/2014/main" id="{D46FAF9D-C025-4C8C-A0A5-C3193EDDF4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43CD4F-DB54-48E2-B288-78C3F10462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62395CD-784A-4310-B3A5-AAC6480F9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541A6B2-59F0-4007-B9CB-E939C38FC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7237-1179-4C5A-99E9-9C0048E03408}" type="datetimeFigureOut">
              <a:rPr lang="de-DE" smtClean="0"/>
              <a:t>19.11.2025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1F9F700-56F0-4F06-BB41-417761EA3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F2AE03D-5DAE-4541-B466-2081CAF58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B48-4768-4674-88FC-667D924102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7502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CD4410-0A3C-4E1D-86AB-EE9525137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6E0ED7-45E8-4294-B27C-AF5A2191A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0D1F5B-670A-4033-8390-610DF46DE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7237-1179-4C5A-99E9-9C0048E03408}" type="datetimeFigureOut">
              <a:rPr lang="de-DE" smtClean="0"/>
              <a:t>19.11.2025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AAAAE7E-8403-4B2D-85D1-8A44D38D3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92E5369-94C1-40DA-84F4-4CB8D10D3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B48-4768-4674-88FC-667D924102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2535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5C14A6-CF6D-430A-BF07-29221B9AD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10AB7AC-44B5-43F6-884B-E4D916A83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C9D6B0E-53EA-438B-B255-1F5AEDAB3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7237-1179-4C5A-99E9-9C0048E03408}" type="datetimeFigureOut">
              <a:rPr lang="de-DE" smtClean="0"/>
              <a:t>19.11.2025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3A77DA-4458-4E6B-9D2A-387B040C8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BBF6426-FAB5-4BC5-934E-1DB152A38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B48-4768-4674-88FC-667D924102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6576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ED5C8C-13FC-41E5-815E-31A483B22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87AB53-D637-4BF3-B170-85B5F6DA92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AAC385-3C23-469B-A2A3-729D9AB06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ADC3B9A-917C-4D66-8C89-8CCCDE7EB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7237-1179-4C5A-99E9-9C0048E03408}" type="datetimeFigureOut">
              <a:rPr lang="de-DE" smtClean="0"/>
              <a:t>19.11.2025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413F319-F46B-452D-8489-4EBD76117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AB29AC7-1A8B-47E7-86C8-94E8B575B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B48-4768-4674-88FC-667D924102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374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40A480-D60C-474E-9CBB-2C59D074A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5656614-102B-48D8-88B9-9A2971128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7B96052-81B2-4735-9D14-B9C13C821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7041E9F-A26C-4D6D-A573-A23A5FE953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0FCDC28-98D6-4ED1-9BEE-180566B6A3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155150E-2923-47DF-9BB0-0615C993A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7237-1179-4C5A-99E9-9C0048E03408}" type="datetimeFigureOut">
              <a:rPr lang="de-DE" smtClean="0"/>
              <a:t>19.11.2025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63A9DF2-7223-4803-9C2F-4661A8034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CC88F3E-B5CA-4A73-B61D-9B6AF364D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B48-4768-4674-88FC-667D924102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120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256864-5AA0-4E90-A672-4566A69E2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056D1BE-E9B6-44DB-8CEE-4F7C23E17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7237-1179-4C5A-99E9-9C0048E03408}" type="datetimeFigureOut">
              <a:rPr lang="de-DE" smtClean="0"/>
              <a:t>19.11.2025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1F2930-AFD3-417B-9C57-763DB0DA9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1E45209-CCDB-4E59-9E02-B5C9492CE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B48-4768-4674-88FC-667D924102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3688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9C1FE542-2216-45C0-9764-6F4DB3572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7237-1179-4C5A-99E9-9C0048E03408}" type="datetimeFigureOut">
              <a:rPr lang="de-DE" smtClean="0"/>
              <a:t>19.11.2025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E3B85C-5048-4300-AD58-CE0C8C36B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3847248-B3C8-4D02-91D0-B09743B38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B48-4768-4674-88FC-667D924102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2618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38BD6F-D193-4C12-A0F2-9926AA69F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9FEDEE-69F2-4039-991A-F85C01FE1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A1A3F2E-6BFE-4E7E-93C2-B5A8192E0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4420337-C6BA-4FC4-992C-6C73B42C5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7237-1179-4C5A-99E9-9C0048E03408}" type="datetimeFigureOut">
              <a:rPr lang="de-DE" smtClean="0"/>
              <a:t>19.11.2025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0601995-AD73-4952-8148-75507FC72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BCC3AA7-9747-44A0-820B-10E3BB850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B48-4768-4674-88FC-667D924102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500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F24DDA-9E11-42A5-9CE3-AABC993C6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E19A893-43AD-42E4-A18C-8944BF7AFE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570EA1B-8B87-44CE-BE91-484E19A789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4A098F-3F07-4AAE-85D8-760798E93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7237-1179-4C5A-99E9-9C0048E03408}" type="datetimeFigureOut">
              <a:rPr lang="de-DE" smtClean="0"/>
              <a:t>19.11.2025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D4891C9-740C-4075-B8F1-22B4D13B3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8926089-3927-4ED5-A421-A7C1D6900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B48-4768-4674-88FC-667D924102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9676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67F9BB-7EC7-45D8-AB1D-0DEDA130E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05807E5-F7F6-46D3-ADEE-6A69BE07BF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A9F2EF-E139-48EC-9D92-D97362239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7237-1179-4C5A-99E9-9C0048E03408}" type="datetimeFigureOut">
              <a:rPr lang="de-DE" smtClean="0"/>
              <a:t>19.11.2025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970335D-E368-49CF-85D7-B2BA08E3F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F196711-B014-4900-BB10-A3B428D65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B48-4768-4674-88FC-667D924102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6667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C0FB598-53E8-488D-89A9-CAD5C6AF9F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2C88559-DACF-4FAF-91A5-9B69408B1F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59D700A-5E72-40B0-82CD-DC49DC8AB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7237-1179-4C5A-99E9-9C0048E03408}" type="datetimeFigureOut">
              <a:rPr lang="de-DE" smtClean="0"/>
              <a:t>19.11.2025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168905-3F9A-4FA1-A163-82661CC8B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4F05C1B-7356-4F02-8F35-325B2CF26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9AB48-4768-4674-88FC-667D924102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5602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WB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1484784"/>
            <a:ext cx="10972800" cy="11430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" y="2924945"/>
            <a:ext cx="10972800" cy="3201219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20" y="260648"/>
            <a:ext cx="1219200" cy="95250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408" y="260648"/>
            <a:ext cx="1219200" cy="952500"/>
          </a:xfrm>
          <a:prstGeom prst="rect">
            <a:avLst/>
          </a:prstGeom>
        </p:spPr>
      </p:pic>
      <p:sp>
        <p:nvSpPr>
          <p:cNvPr id="13" name="Textfeld 12"/>
          <p:cNvSpPr txBox="1"/>
          <p:nvPr userDrawn="1"/>
        </p:nvSpPr>
        <p:spPr>
          <a:xfrm>
            <a:off x="2159563" y="260649"/>
            <a:ext cx="79688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Waldbesitzervereinigung </a:t>
            </a:r>
            <a:r>
              <a:rPr lang="de-DE" sz="2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Berching</a:t>
            </a:r>
            <a:r>
              <a:rPr lang="de-DE" sz="2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-Neumarkt e. V.</a:t>
            </a:r>
          </a:p>
        </p:txBody>
      </p:sp>
    </p:spTree>
    <p:extLst>
      <p:ext uri="{BB962C8B-B14F-4D97-AF65-F5344CB8AC3E}">
        <p14:creationId xmlns:p14="http://schemas.microsoft.com/office/powerpoint/2010/main" val="3723791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A6CA3AE-6F85-4DC2-94B5-915BBC034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0C1CFC6-DBBC-420E-BB09-C271FAB3E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C53A189-79CC-46E2-B54C-E3A690BA76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57237-1179-4C5A-99E9-9C0048E03408}" type="datetimeFigureOut">
              <a:rPr lang="de-DE" smtClean="0"/>
              <a:t>19.11.2025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63ECFC3-CB8B-4C82-B0F5-8CAD5F4094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39DE70-42FF-46C1-9FF4-B5FB68A0E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9AB48-4768-4674-88FC-667D9241024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3088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jagdschule-frankenland.de" TargetMode="Externa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A1DEA-318C-4936-8013-62C06B3DD9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52431"/>
            <a:ext cx="9144000" cy="1201769"/>
          </a:xfrm>
        </p:spPr>
        <p:txBody>
          <a:bodyPr/>
          <a:lstStyle/>
          <a:p>
            <a:r>
              <a:rPr lang="de-DE" dirty="0"/>
              <a:t>Waldumbau ohne Zaun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F987065-59E4-4851-99BF-C96542EF3E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9612" y="2105962"/>
            <a:ext cx="9144000" cy="1655762"/>
          </a:xfrm>
        </p:spPr>
        <p:txBody>
          <a:bodyPr>
            <a:normAutofit/>
          </a:bodyPr>
          <a:lstStyle/>
          <a:p>
            <a:r>
              <a:rPr lang="de-DE" sz="4000" dirty="0"/>
              <a:t>Utopie oder Wirklichkeit?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FFAC8ED-8EFC-4F14-BCDA-9DFA923AC8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825" y="2940389"/>
            <a:ext cx="5987209" cy="336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929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A6E9E44B-DEE9-40CD-BF47-E1D27C303317}"/>
              </a:ext>
            </a:extLst>
          </p:cNvPr>
          <p:cNvSpPr txBox="1"/>
          <p:nvPr/>
        </p:nvSpPr>
        <p:spPr>
          <a:xfrm>
            <a:off x="3959226" y="333375"/>
            <a:ext cx="4030663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4400" dirty="0">
                <a:latin typeface="+mj-lt"/>
              </a:rPr>
              <a:t>Temperaturen</a:t>
            </a:r>
          </a:p>
        </p:txBody>
      </p:sp>
      <p:pic>
        <p:nvPicPr>
          <p:cNvPr id="19459" name="Grafik 2">
            <a:extLst>
              <a:ext uri="{FF2B5EF4-FFF2-40B4-BE49-F238E27FC236}">
                <a16:creationId xmlns:a16="http://schemas.microsoft.com/office/drawing/2014/main" id="{77E01278-ED7E-43B7-93A2-794B52540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25" t="16400" r="10625" b="3799"/>
          <a:stretch>
            <a:fillRect/>
          </a:stretch>
        </p:blipFill>
        <p:spPr bwMode="auto">
          <a:xfrm>
            <a:off x="1355353" y="932155"/>
            <a:ext cx="8560172" cy="5809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Grafik 1">
            <a:extLst>
              <a:ext uri="{FF2B5EF4-FFF2-40B4-BE49-F238E27FC236}">
                <a16:creationId xmlns:a16="http://schemas.microsoft.com/office/drawing/2014/main" id="{89DB85AC-36DC-423C-A449-83DFFE1EB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12" t="12201" r="9837" b="16402"/>
          <a:stretch>
            <a:fillRect/>
          </a:stretch>
        </p:blipFill>
        <p:spPr bwMode="auto">
          <a:xfrm>
            <a:off x="400928" y="692459"/>
            <a:ext cx="9965447" cy="604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Grafik 1">
            <a:extLst>
              <a:ext uri="{FF2B5EF4-FFF2-40B4-BE49-F238E27FC236}">
                <a16:creationId xmlns:a16="http://schemas.microsoft.com/office/drawing/2014/main" id="{86776011-C791-4406-8EE9-DFB15DD0F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87" t="12201" r="10625" b="8000"/>
          <a:stretch>
            <a:fillRect/>
          </a:stretch>
        </p:blipFill>
        <p:spPr bwMode="auto">
          <a:xfrm>
            <a:off x="2676525" y="1557338"/>
            <a:ext cx="6840538" cy="519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93F1BC8C-7531-492C-BAC1-0FEB4F754AAA}"/>
              </a:ext>
            </a:extLst>
          </p:cNvPr>
          <p:cNvSpPr txBox="1"/>
          <p:nvPr/>
        </p:nvSpPr>
        <p:spPr>
          <a:xfrm>
            <a:off x="2674939" y="476250"/>
            <a:ext cx="6842125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4400" dirty="0">
                <a:latin typeface="+mj-lt"/>
              </a:rPr>
              <a:t>Temperatur Polarregionen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feld 3">
            <a:extLst>
              <a:ext uri="{FF2B5EF4-FFF2-40B4-BE49-F238E27FC236}">
                <a16:creationId xmlns:a16="http://schemas.microsoft.com/office/drawing/2014/main" id="{850253A5-3A28-45C2-B66E-7664814E92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76" y="1557338"/>
            <a:ext cx="8353425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Pflanzenverkauf 	2024		51.635 Stück</a:t>
            </a:r>
          </a:p>
          <a:p>
            <a:pPr eaLnBrk="1" hangingPunct="1"/>
            <a:r>
              <a:rPr lang="de-DE" altLang="de-DE" sz="2800" dirty="0">
                <a:latin typeface="Arial" panose="020B0604020202020204" pitchFamily="34" charset="0"/>
                <a:cs typeface="Arial" panose="020B0604020202020204" pitchFamily="34" charset="0"/>
              </a:rPr>
              <a:t>  -  Nadelholz				23.950 Stück</a:t>
            </a:r>
          </a:p>
          <a:p>
            <a:pPr eaLnBrk="1" hangingPunct="1"/>
            <a:r>
              <a:rPr lang="de-DE" altLang="de-DE" sz="2800" dirty="0">
                <a:latin typeface="Arial" panose="020B0604020202020204" pitchFamily="34" charset="0"/>
                <a:cs typeface="Arial" panose="020B0604020202020204" pitchFamily="34" charset="0"/>
              </a:rPr>
              <a:t>  -  Laubholz				27.685 Stück</a:t>
            </a:r>
          </a:p>
          <a:p>
            <a:pPr eaLnBrk="1" hangingPunct="1"/>
            <a:endParaRPr lang="de-DE" altLang="de-D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Forstzaun 			2024</a:t>
            </a:r>
            <a:r>
              <a:rPr lang="de-DE" altLang="de-DE" sz="2800" dirty="0">
                <a:latin typeface="Arial" panose="020B0604020202020204" pitchFamily="34" charset="0"/>
                <a:cs typeface="Arial" panose="020B0604020202020204" pitchFamily="34" charset="0"/>
              </a:rPr>
              <a:t>		   </a:t>
            </a: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 345 Rollen</a:t>
            </a:r>
          </a:p>
          <a:p>
            <a:pPr eaLnBrk="1" hangingPunct="1"/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Zaunpfosten		2024		 3.493 Stück</a:t>
            </a:r>
          </a:p>
          <a:p>
            <a:pPr eaLnBrk="1" hangingPunct="1"/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Baumschutzgitter	2024		 5.025 Meter</a:t>
            </a:r>
          </a:p>
          <a:p>
            <a:pPr eaLnBrk="1" hangingPunct="1"/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Wuchshüllen		2024		 2.224 Stück</a:t>
            </a:r>
          </a:p>
          <a:p>
            <a:pPr eaLnBrk="1" hangingPunct="1"/>
            <a:r>
              <a:rPr lang="de-DE" altLang="de-DE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Fegeschutz</a:t>
            </a: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		2024</a:t>
            </a:r>
            <a:r>
              <a:rPr lang="de-DE" altLang="de-DE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 	    692 Stück</a:t>
            </a:r>
          </a:p>
          <a:p>
            <a:pPr eaLnBrk="1" hangingPunct="1"/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Terminalschutz		2024	 	 3.402 Stück</a:t>
            </a:r>
          </a:p>
          <a:p>
            <a:pPr eaLnBrk="1" hangingPunct="1"/>
            <a:r>
              <a:rPr lang="de-DE" altLang="de-DE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Hordengatter</a:t>
            </a: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		2024		      38 Stück</a:t>
            </a:r>
          </a:p>
          <a:p>
            <a:pPr eaLnBrk="1" hangingPunct="1"/>
            <a:endParaRPr lang="de-DE" altLang="de-D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939" name="Rechteck 4">
            <a:extLst>
              <a:ext uri="{FF2B5EF4-FFF2-40B4-BE49-F238E27FC236}">
                <a16:creationId xmlns:a16="http://schemas.microsoft.com/office/drawing/2014/main" id="{DE5C3DE9-B0E7-4C72-B0C8-205EE80FDE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de-DE" altLang="de-DE">
                <a:cs typeface="Arial" panose="020B0604020202020204" pitchFamily="34" charset="0"/>
              </a:rPr>
              <a:t>Pflanzen und Zubehör</a:t>
            </a:r>
            <a:br>
              <a:rPr lang="de-DE" altLang="de-DE">
                <a:cs typeface="Arial" panose="020B0604020202020204" pitchFamily="34" charset="0"/>
              </a:rPr>
            </a:br>
            <a:endParaRPr lang="de-DE" altLang="de-DE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Grafik 1">
            <a:extLst>
              <a:ext uri="{FF2B5EF4-FFF2-40B4-BE49-F238E27FC236}">
                <a16:creationId xmlns:a16="http://schemas.microsoft.com/office/drawing/2014/main" id="{534AC727-5BE6-4360-8062-FFCAE4AED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00" t="8000" b="3799"/>
          <a:stretch>
            <a:fillRect/>
          </a:stretch>
        </p:blipFill>
        <p:spPr bwMode="auto">
          <a:xfrm>
            <a:off x="1538175" y="1246188"/>
            <a:ext cx="7701458" cy="513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232D729B-2A89-40B7-A1EC-09336F77E16B}"/>
              </a:ext>
            </a:extLst>
          </p:cNvPr>
          <p:cNvSpPr txBox="1"/>
          <p:nvPr/>
        </p:nvSpPr>
        <p:spPr>
          <a:xfrm>
            <a:off x="3143250" y="476250"/>
            <a:ext cx="5976938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4400" dirty="0">
                <a:latin typeface="+mj-lt"/>
              </a:rPr>
              <a:t>	Zaunlänge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5914F20-28EC-4856-9007-03A0421DE4A5}"/>
              </a:ext>
            </a:extLst>
          </p:cNvPr>
          <p:cNvSpPr txBox="1"/>
          <p:nvPr/>
        </p:nvSpPr>
        <p:spPr>
          <a:xfrm>
            <a:off x="9798098" y="2459287"/>
            <a:ext cx="192930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3200" dirty="0"/>
              <a:t>345 Rollen = 17,25km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Grafik 1">
            <a:extLst>
              <a:ext uri="{FF2B5EF4-FFF2-40B4-BE49-F238E27FC236}">
                <a16:creationId xmlns:a16="http://schemas.microsoft.com/office/drawing/2014/main" id="{A2AC95D4-3C3E-4AE0-9CA7-5103461F3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89" y="2205038"/>
            <a:ext cx="7845425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89FCF8B-CA0C-48FA-A8AC-C86CC6062917}"/>
              </a:ext>
            </a:extLst>
          </p:cNvPr>
          <p:cNvSpPr txBox="1"/>
          <p:nvPr/>
        </p:nvSpPr>
        <p:spPr>
          <a:xfrm>
            <a:off x="2855914" y="1"/>
            <a:ext cx="6624637" cy="1446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4400" dirty="0"/>
              <a:t>Holzvorrat im bayrischen 		   Privatwald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68C23BEA-FD05-4ECE-AAC7-AEA9E8D62F2A}"/>
              </a:ext>
            </a:extLst>
          </p:cNvPr>
          <p:cNvSpPr txBox="1"/>
          <p:nvPr/>
        </p:nvSpPr>
        <p:spPr>
          <a:xfrm>
            <a:off x="435007" y="142044"/>
            <a:ext cx="10848511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/>
              <a:t>Wir müssten die nächsten 30</a:t>
            </a:r>
          </a:p>
          <a:p>
            <a:r>
              <a:rPr lang="de-DE" sz="5400" dirty="0"/>
              <a:t> </a:t>
            </a:r>
          </a:p>
          <a:p>
            <a:r>
              <a:rPr lang="de-DE" sz="5400" dirty="0"/>
              <a:t>Jahre unseren Holzeinschlag</a:t>
            </a:r>
          </a:p>
          <a:p>
            <a:endParaRPr lang="de-DE" sz="5400" dirty="0"/>
          </a:p>
          <a:p>
            <a:r>
              <a:rPr lang="de-DE" sz="5400" dirty="0"/>
              <a:t> </a:t>
            </a:r>
            <a:r>
              <a:rPr lang="de-DE" sz="5400" b="1" u="sng" dirty="0"/>
              <a:t>verdoppeln </a:t>
            </a:r>
            <a:r>
              <a:rPr lang="de-DE" sz="5400" dirty="0"/>
              <a:t>um unsere Vorräte</a:t>
            </a:r>
          </a:p>
          <a:p>
            <a:endParaRPr lang="de-DE" sz="5400" dirty="0"/>
          </a:p>
          <a:p>
            <a:r>
              <a:rPr lang="de-DE" sz="5400" dirty="0"/>
              <a:t> auf 430Fm/ha abzubauen. </a:t>
            </a:r>
          </a:p>
          <a:p>
            <a:r>
              <a:rPr lang="de-DE" sz="3200" dirty="0"/>
              <a:t>	(Ausgenommen Kalamitäten, Stürme etc.)</a:t>
            </a:r>
          </a:p>
        </p:txBody>
      </p:sp>
    </p:spTree>
    <p:extLst>
      <p:ext uri="{BB962C8B-B14F-4D97-AF65-F5344CB8AC3E}">
        <p14:creationId xmlns:p14="http://schemas.microsoft.com/office/powerpoint/2010/main" val="2068018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hteck 3"/>
          <p:cNvSpPr>
            <a:spLocks noChangeArrowheads="1"/>
          </p:cNvSpPr>
          <p:nvPr/>
        </p:nvSpPr>
        <p:spPr bwMode="auto">
          <a:xfrm>
            <a:off x="1524000" y="5756276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altLang="de-DE" sz="1200" b="1">
                <a:cs typeface="Arial" charset="0"/>
              </a:rPr>
              <a:t>                                                                                 </a:t>
            </a:r>
            <a:endParaRPr lang="de-DE" altLang="de-DE" sz="1000">
              <a:cs typeface="Times New Roman" pitchFamily="18" charset="0"/>
            </a:endParaRPr>
          </a:p>
          <a:p>
            <a:pPr eaLnBrk="0" hangingPunct="0"/>
            <a:endParaRPr lang="de-DE" altLang="de-DE" sz="2400">
              <a:latin typeface="Times New Roman" pitchFamily="18" charset="0"/>
            </a:endParaRPr>
          </a:p>
        </p:txBody>
      </p:sp>
      <p:sp>
        <p:nvSpPr>
          <p:cNvPr id="7172" name="Rechteck 5"/>
          <p:cNvSpPr>
            <a:spLocks noChangeArrowheads="1"/>
          </p:cNvSpPr>
          <p:nvPr/>
        </p:nvSpPr>
        <p:spPr bwMode="auto">
          <a:xfrm>
            <a:off x="2887664" y="160234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endParaRPr lang="de-DE" altLang="de-DE"/>
          </a:p>
        </p:txBody>
      </p:sp>
      <p:graphicFrame>
        <p:nvGraphicFramePr>
          <p:cNvPr id="6339" name="Gruppierung 195"/>
          <p:cNvGraphicFramePr>
            <a:graphicFrameLocks noGrp="1"/>
          </p:cNvGraphicFramePr>
          <p:nvPr>
            <p:extLst/>
          </p:nvPr>
        </p:nvGraphicFramePr>
        <p:xfrm>
          <a:off x="2171700" y="3429782"/>
          <a:ext cx="7848600" cy="2655900"/>
        </p:xfrm>
        <a:graphic>
          <a:graphicData uri="http://schemas.openxmlformats.org/drawingml/2006/table">
            <a:tbl>
              <a:tblPr/>
              <a:tblGrid>
                <a:gridCol w="3529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048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Mittenstärke</a:t>
                      </a:r>
                    </a:p>
                  </a:txBody>
                  <a:tcPr marT="45709" marB="45709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B/C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CK</a:t>
                      </a:r>
                    </a:p>
                  </a:txBody>
                  <a:tcPr marT="45709" marB="457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L2b+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125 €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105,00 €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L2a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115 €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95,00 €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3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L1b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105 €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80,00 €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81200" y="1702003"/>
            <a:ext cx="8229600" cy="1143000"/>
          </a:xfrm>
        </p:spPr>
        <p:txBody>
          <a:bodyPr>
            <a:noAutofit/>
          </a:bodyPr>
          <a:lstStyle/>
          <a:p>
            <a:r>
              <a:rPr lang="de-DE" altLang="de-DE" sz="28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Holzpreise bis Jan. 2026</a:t>
            </a:r>
            <a:br>
              <a:rPr lang="de-DE" altLang="de-DE" sz="28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altLang="de-DE" sz="28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Fichte– Abschnitte (Fixlängen) </a:t>
            </a:r>
            <a:br>
              <a:rPr lang="de-DE" altLang="de-DE" sz="28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altLang="de-DE" sz="28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 Liefermenge 15 fm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hteck 4"/>
          <p:cNvSpPr>
            <a:spLocks noChangeArrowheads="1"/>
          </p:cNvSpPr>
          <p:nvPr/>
        </p:nvSpPr>
        <p:spPr bwMode="auto">
          <a:xfrm>
            <a:off x="2847976" y="1783318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endParaRPr lang="de-DE" altLang="de-DE"/>
          </a:p>
        </p:txBody>
      </p:sp>
      <p:graphicFrame>
        <p:nvGraphicFramePr>
          <p:cNvPr id="7236" name="Gruppierung 68"/>
          <p:cNvGraphicFramePr>
            <a:graphicFrameLocks noGrp="1"/>
          </p:cNvGraphicFramePr>
          <p:nvPr>
            <p:extLst/>
          </p:nvPr>
        </p:nvGraphicFramePr>
        <p:xfrm>
          <a:off x="2135188" y="3717032"/>
          <a:ext cx="7848600" cy="2072640"/>
        </p:xfrm>
        <a:graphic>
          <a:graphicData uri="http://schemas.openxmlformats.org/drawingml/2006/table">
            <a:tbl>
              <a:tblPr/>
              <a:tblGrid>
                <a:gridCol w="3529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1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Mittenstärke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B/C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 L2b+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98,00 €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60,00 €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L2a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88,00 €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50,00 €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L1b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76,00 €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45,00 €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245" name="Rechteck 57"/>
          <p:cNvSpPr>
            <a:spLocks noChangeArrowheads="1"/>
          </p:cNvSpPr>
          <p:nvPr/>
        </p:nvSpPr>
        <p:spPr bwMode="auto">
          <a:xfrm>
            <a:off x="2566988" y="1557339"/>
            <a:ext cx="6985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altLang="de-DE" sz="28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Holzpreise Oktober 2025</a:t>
            </a:r>
          </a:p>
          <a:p>
            <a:pPr algn="ctr"/>
            <a:r>
              <a:rPr lang="de-DE" altLang="de-DE" sz="28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Kiefer – Abschnitte (Fixlängen)</a:t>
            </a:r>
          </a:p>
          <a:p>
            <a:pPr algn="ctr"/>
            <a:r>
              <a:rPr lang="de-DE" altLang="de-DE" sz="28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 Liefermenge 15 fm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3B0833-F0FA-F534-433B-996C403B6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u="sng" dirty="0"/>
              <a:t>Jagdausbildung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F8E3CA-426A-88BD-A7F2-5D2493C29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Partnerschaft mit Jagdschule Frankenland in Feucht</a:t>
            </a:r>
          </a:p>
          <a:p>
            <a:r>
              <a:rPr lang="de-DE" dirty="0"/>
              <a:t>Rabatt für Mitglieder der WBV Berching-Neumarkt: 300,00 €</a:t>
            </a:r>
          </a:p>
          <a:p>
            <a:r>
              <a:rPr lang="de-DE" dirty="0"/>
              <a:t>Kontakt:</a:t>
            </a:r>
          </a:p>
          <a:p>
            <a:pPr lvl="1"/>
            <a:r>
              <a:rPr lang="de-DE" dirty="0">
                <a:hlinkClick r:id="rId2"/>
              </a:rPr>
              <a:t>info@jagdschule-frankenland.de</a:t>
            </a:r>
            <a:endParaRPr lang="de-DE" dirty="0"/>
          </a:p>
          <a:p>
            <a:pPr lvl="1"/>
            <a:r>
              <a:rPr lang="de-DE" dirty="0"/>
              <a:t>09180/969048</a:t>
            </a:r>
          </a:p>
          <a:p>
            <a:pPr lvl="1"/>
            <a:r>
              <a:rPr lang="de-DE" dirty="0"/>
              <a:t>www.jagdschule-frankenland.de</a:t>
            </a:r>
          </a:p>
        </p:txBody>
      </p:sp>
    </p:spTree>
    <p:extLst>
      <p:ext uri="{BB962C8B-B14F-4D97-AF65-F5344CB8AC3E}">
        <p14:creationId xmlns:p14="http://schemas.microsoft.com/office/powerpoint/2010/main" val="3463002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 altLang="de-DE"/>
          </a:p>
        </p:txBody>
      </p:sp>
      <p:sp>
        <p:nvSpPr>
          <p:cNvPr id="25603" name="Untertitel 2"/>
          <p:cNvSpPr>
            <a:spLocks noGrp="1"/>
          </p:cNvSpPr>
          <p:nvPr>
            <p:ph type="subTitle" idx="1"/>
          </p:nvPr>
        </p:nvSpPr>
        <p:spPr>
          <a:xfrm>
            <a:off x="3143250" y="2924175"/>
            <a:ext cx="6400800" cy="1752600"/>
          </a:xfrm>
        </p:spPr>
        <p:txBody>
          <a:bodyPr/>
          <a:lstStyle/>
          <a:p>
            <a:r>
              <a:rPr lang="de-DE" altLang="de-DE">
                <a:cs typeface="Arial" charset="0"/>
              </a:rPr>
              <a:t>Herzlichen Dank für Ihre Aufmerksamkeit.</a:t>
            </a:r>
          </a:p>
          <a:p>
            <a:endParaRPr lang="de-DE" altLang="de-DE"/>
          </a:p>
        </p:txBody>
      </p:sp>
      <p:pic>
        <p:nvPicPr>
          <p:cNvPr id="25604" name="Grafik 3" descr="AIB 603 038 410 D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-1588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Textfeld 5"/>
          <p:cNvSpPr txBox="1">
            <a:spLocks noChangeArrowheads="1"/>
          </p:cNvSpPr>
          <p:nvPr/>
        </p:nvSpPr>
        <p:spPr bwMode="auto">
          <a:xfrm>
            <a:off x="2063751" y="5013325"/>
            <a:ext cx="79930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altLang="de-DE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Herzlichen Dank </a:t>
            </a:r>
            <a:br>
              <a:rPr lang="de-DE" altLang="de-DE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altLang="de-DE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für Ihre Aufmerksamkeit</a:t>
            </a:r>
          </a:p>
        </p:txBody>
      </p:sp>
      <p:sp>
        <p:nvSpPr>
          <p:cNvPr id="25606" name="Textfeld 4"/>
          <p:cNvSpPr txBox="1">
            <a:spLocks noChangeArrowheads="1"/>
          </p:cNvSpPr>
          <p:nvPr/>
        </p:nvSpPr>
        <p:spPr bwMode="auto">
          <a:xfrm rot="-1068154">
            <a:off x="2238375" y="2035176"/>
            <a:ext cx="33909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altLang="de-DE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Ihr WBV - Team</a:t>
            </a:r>
          </a:p>
        </p:txBody>
      </p:sp>
      <p:pic>
        <p:nvPicPr>
          <p:cNvPr id="25607" name="Bild 8" descr="wbv-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43925" y="115889"/>
            <a:ext cx="121285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8" name="Rechteck 6"/>
          <p:cNvSpPr>
            <a:spLocks noChangeArrowheads="1"/>
          </p:cNvSpPr>
          <p:nvPr/>
        </p:nvSpPr>
        <p:spPr bwMode="auto">
          <a:xfrm>
            <a:off x="3863976" y="134939"/>
            <a:ext cx="4176713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 i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Waldbesitzervereinigung</a:t>
            </a:r>
          </a:p>
          <a:p>
            <a:pPr algn="ctr">
              <a:spcBef>
                <a:spcPct val="50000"/>
              </a:spcBef>
            </a:pPr>
            <a:r>
              <a:rPr lang="de-DE" altLang="de-DE" b="1" i="1" u="sng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Berching</a:t>
            </a:r>
            <a:r>
              <a:rPr lang="de-DE" altLang="de-DE" b="1" i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-Neumarkt e.V.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</Words>
  <Application>Microsoft Office PowerPoint</Application>
  <PresentationFormat>Breitbild</PresentationFormat>
  <Paragraphs>69</Paragraphs>
  <Slides>12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Verdana</vt:lpstr>
      <vt:lpstr>Office</vt:lpstr>
      <vt:lpstr>Waldumbau ohne Zaun</vt:lpstr>
      <vt:lpstr>PowerPoint-Präsentation</vt:lpstr>
      <vt:lpstr>PowerPoint-Präsentation</vt:lpstr>
      <vt:lpstr>PowerPoint-Präsentation</vt:lpstr>
      <vt:lpstr>Pflanzen und Zubehör </vt:lpstr>
      <vt:lpstr>PowerPoint-Präsentation</vt:lpstr>
      <vt:lpstr>PowerPoint-Präsentation</vt:lpstr>
      <vt:lpstr>PowerPoint-Präsentation</vt:lpstr>
      <vt:lpstr>Holzpreise bis Jan. 2026 Fichte– Abschnitte (Fixlängen)  ab Liefermenge 15 fm</vt:lpstr>
      <vt:lpstr>PowerPoint-Präsentation</vt:lpstr>
      <vt:lpstr>Jagdausbildung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Waldumbau ohne Zaun</dc:title>
  <dc:creator>Florian Deinhard</dc:creator>
  <cp:lastModifiedBy>Florian Deinhard</cp:lastModifiedBy>
  <cp:revision>4</cp:revision>
  <dcterms:created xsi:type="dcterms:W3CDTF">2025-11-19T15:20:44Z</dcterms:created>
  <dcterms:modified xsi:type="dcterms:W3CDTF">2025-11-19T15:31:26Z</dcterms:modified>
</cp:coreProperties>
</file>