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604" r:id="rId3"/>
    <p:sldId id="605" r:id="rId4"/>
    <p:sldId id="606" r:id="rId5"/>
    <p:sldId id="289" r:id="rId6"/>
    <p:sldId id="608" r:id="rId7"/>
    <p:sldId id="610" r:id="rId8"/>
    <p:sldId id="611" r:id="rId9"/>
    <p:sldId id="260" r:id="rId10"/>
    <p:sldId id="261" r:id="rId11"/>
    <p:sldId id="493" r:id="rId12"/>
    <p:sldId id="3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an Deinhard" initials="F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20T14:49:49.96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BF6C-6301-4BF6-80F3-B82028EB391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B04C3-1B7E-4D0C-839C-130781D3DA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15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hteck 7">
            <a:extLst>
              <a:ext uri="{FF2B5EF4-FFF2-40B4-BE49-F238E27FC236}">
                <a16:creationId xmlns:a16="http://schemas.microsoft.com/office/drawing/2014/main" id="{3C88A6A4-BB70-4302-8857-C391151AD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E8A65B-8233-4ABF-B2F4-D41DF9D08CED}" type="slidenum">
              <a:rPr lang="de-DE" altLang="de-DE" sz="1200" smtClean="0"/>
              <a:pPr/>
              <a:t>5</a:t>
            </a:fld>
            <a:endParaRPr lang="de-DE" altLang="de-DE" sz="1200"/>
          </a:p>
        </p:txBody>
      </p:sp>
      <p:sp>
        <p:nvSpPr>
          <p:cNvPr id="40963" name="Rechteck 2">
            <a:extLst>
              <a:ext uri="{FF2B5EF4-FFF2-40B4-BE49-F238E27FC236}">
                <a16:creationId xmlns:a16="http://schemas.microsoft.com/office/drawing/2014/main" id="{BC4F476C-AFC6-492A-8FA8-A2E2291B84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hteck 3">
            <a:extLst>
              <a:ext uri="{FF2B5EF4-FFF2-40B4-BE49-F238E27FC236}">
                <a16:creationId xmlns:a16="http://schemas.microsoft.com/office/drawing/2014/main" id="{D46FAF9D-C025-4C8C-A0A5-C3193EDDF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3CD4F-DB54-48E2-B288-78C3F1046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2395CD-784A-4310-B3A5-AAC6480F9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41A6B2-59F0-4007-B9CB-E939C38F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237-1179-4C5A-99E9-9C0048E03408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9F700-56F0-4F06-BB41-417761EA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AE03D-5DAE-4541-B466-2081CAF5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B48-4768-4674-88FC-667D924102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50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7F9BB-7EC7-45D8-AB1D-0DEDA130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5807E5-F7F6-46D3-ADEE-6A69BE07B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A9F2EF-E139-48EC-9D92-D9736223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237-1179-4C5A-99E9-9C0048E03408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70335D-E368-49CF-85D7-B2BA08E3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196711-B014-4900-BB10-A3B428D6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B48-4768-4674-88FC-667D924102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66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C0FB598-53E8-488D-89A9-CAD5C6AF9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C88559-DACF-4FAF-91A5-9B69408B1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9D700A-5E72-40B0-82CD-DC49DC8A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237-1179-4C5A-99E9-9C0048E03408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168905-3F9A-4FA1-A163-82661CC8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F05C1B-7356-4F02-8F35-325B2CF2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B48-4768-4674-88FC-667D924102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60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WB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484784"/>
            <a:ext cx="109728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924945"/>
            <a:ext cx="10972800" cy="3201219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0" y="260648"/>
            <a:ext cx="1219200" cy="9525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408" y="260648"/>
            <a:ext cx="1219200" cy="952500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2159563" y="260649"/>
            <a:ext cx="7968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Waldbesitzervereinigung </a:t>
            </a:r>
            <a:r>
              <a:rPr lang="de-D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Berching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-Neumarkt e. V.</a:t>
            </a:r>
          </a:p>
        </p:txBody>
      </p:sp>
    </p:spTree>
    <p:extLst>
      <p:ext uri="{BB962C8B-B14F-4D97-AF65-F5344CB8AC3E}">
        <p14:creationId xmlns:p14="http://schemas.microsoft.com/office/powerpoint/2010/main" val="372379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D4410-0A3C-4E1D-86AB-EE952513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6E0ED7-45E8-4294-B27C-AF5A2191A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0D1F5B-670A-4033-8390-610DF46D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237-1179-4C5A-99E9-9C0048E03408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AAAE7E-8403-4B2D-85D1-8A44D38D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2E5369-94C1-40DA-84F4-4CB8D10D3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B48-4768-4674-88FC-667D924102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53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C14A6-CF6D-430A-BF07-29221B9A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0AB7AC-44B5-43F6-884B-E4D916A83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9D6B0E-53EA-438B-B255-1F5AEDAB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237-1179-4C5A-99E9-9C0048E03408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3A77DA-4458-4E6B-9D2A-387B040C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BF6426-FAB5-4BC5-934E-1DB152A3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B48-4768-4674-88FC-667D924102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57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D5C8C-13FC-41E5-815E-31A483B2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87AB53-D637-4BF3-B170-85B5F6DA9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AAC385-3C23-469B-A2A3-729D9AB06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DC3B9A-917C-4D66-8C89-8CCCDE7E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237-1179-4C5A-99E9-9C0048E03408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13F319-F46B-452D-8489-4EBD7611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B29AC7-1A8B-47E7-86C8-94E8B575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B48-4768-4674-88FC-667D924102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7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0A480-D60C-474E-9CBB-2C59D074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656614-102B-48D8-88B9-9A2971128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B96052-81B2-4735-9D14-B9C13C821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041E9F-A26C-4D6D-A573-A23A5FE95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FCDC28-98D6-4ED1-9BEE-180566B6A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155150E-2923-47DF-9BB0-0615C993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237-1179-4C5A-99E9-9C0048E03408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63A9DF2-7223-4803-9C2F-4661A803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CC88F3E-B5CA-4A73-B61D-9B6AF364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B48-4768-4674-88FC-667D924102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2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56864-5AA0-4E90-A672-4566A69E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56D1BE-E9B6-44DB-8CEE-4F7C23E1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237-1179-4C5A-99E9-9C0048E03408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1F2930-AFD3-417B-9C57-763DB0DA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E45209-CCDB-4E59-9E02-B5C9492C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B48-4768-4674-88FC-667D924102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68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1FE542-2216-45C0-9764-6F4DB357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237-1179-4C5A-99E9-9C0048E03408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E3B85C-5048-4300-AD58-CE0C8C36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847248-B3C8-4D02-91D0-B09743B3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B48-4768-4674-88FC-667D924102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6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8BD6F-D193-4C12-A0F2-9926AA69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9FEDEE-69F2-4039-991A-F85C01FE1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1A3F2E-6BFE-4E7E-93C2-B5A8192E0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420337-C6BA-4FC4-992C-6C73B42C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237-1179-4C5A-99E9-9C0048E03408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601995-AD73-4952-8148-75507FC7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CC3AA7-9747-44A0-820B-10E3BB85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B48-4768-4674-88FC-667D924102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50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24DDA-9E11-42A5-9CE3-AABC993C6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19A893-43AD-42E4-A18C-8944BF7AF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70EA1B-8B87-44CE-BE91-484E19A78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4A098F-3F07-4AAE-85D8-760798E9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237-1179-4C5A-99E9-9C0048E03408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4891C9-740C-4075-B8F1-22B4D13B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926089-3927-4ED5-A421-A7C1D690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AB48-4768-4674-88FC-667D924102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67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A6CA3AE-6F85-4DC2-94B5-915BBC03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C1CFC6-DBBC-420E-BB09-C271FAB3E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53A189-79CC-46E2-B54C-E3A690BA7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7237-1179-4C5A-99E9-9C0048E03408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3ECFC3-CB8B-4C82-B0F5-8CAD5F409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39DE70-42FF-46C1-9FF4-B5FB68A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AB48-4768-4674-88FC-667D924102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08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jagdschule-frankenland.de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A1DEA-318C-4936-8013-62C06B3DD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2431"/>
            <a:ext cx="9144000" cy="1201769"/>
          </a:xfrm>
        </p:spPr>
        <p:txBody>
          <a:bodyPr/>
          <a:lstStyle/>
          <a:p>
            <a:r>
              <a:rPr lang="de-DE" dirty="0"/>
              <a:t>Waldumbau ohne Zaun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F987065-59E4-4851-99BF-C96542E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612" y="2105962"/>
            <a:ext cx="9144000" cy="1655762"/>
          </a:xfrm>
        </p:spPr>
        <p:txBody>
          <a:bodyPr>
            <a:normAutofit/>
          </a:bodyPr>
          <a:lstStyle/>
          <a:p>
            <a:r>
              <a:rPr lang="de-DE" sz="4000" dirty="0"/>
              <a:t>Utopie oder Wirklichkeit?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FFAC8ED-8EFC-4F14-BCDA-9DFA923AC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25" y="2940389"/>
            <a:ext cx="5987209" cy="33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2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4"/>
          <p:cNvSpPr>
            <a:spLocks noChangeArrowheads="1"/>
          </p:cNvSpPr>
          <p:nvPr/>
        </p:nvSpPr>
        <p:spPr bwMode="auto">
          <a:xfrm>
            <a:off x="2847976" y="178331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de-DE" altLang="de-DE"/>
          </a:p>
        </p:txBody>
      </p:sp>
      <p:graphicFrame>
        <p:nvGraphicFramePr>
          <p:cNvPr id="7236" name="Gruppierung 68"/>
          <p:cNvGraphicFramePr>
            <a:graphicFrameLocks noGrp="1"/>
          </p:cNvGraphicFramePr>
          <p:nvPr>
            <p:extLst/>
          </p:nvPr>
        </p:nvGraphicFramePr>
        <p:xfrm>
          <a:off x="2135188" y="3717032"/>
          <a:ext cx="7848600" cy="2072640"/>
        </p:xfrm>
        <a:graphic>
          <a:graphicData uri="http://schemas.openxmlformats.org/drawingml/2006/table">
            <a:tbl>
              <a:tblPr/>
              <a:tblGrid>
                <a:gridCol w="352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Mittenstärke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L2b+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98,00 €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60,00 €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L2a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88,00 €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50,00 €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L1b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76,00 €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45,00 €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45" name="Rechteck 57"/>
          <p:cNvSpPr>
            <a:spLocks noChangeArrowheads="1"/>
          </p:cNvSpPr>
          <p:nvPr/>
        </p:nvSpPr>
        <p:spPr bwMode="auto">
          <a:xfrm>
            <a:off x="2566988" y="1557339"/>
            <a:ext cx="698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Holzpreise Oktober 2025</a:t>
            </a:r>
          </a:p>
          <a:p>
            <a:pPr algn="ctr"/>
            <a:r>
              <a:rPr lang="de-DE" altLang="de-DE" sz="2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Kiefer – Abschnitte (Fixlängen)</a:t>
            </a:r>
          </a:p>
          <a:p>
            <a:pPr algn="ctr"/>
            <a:r>
              <a:rPr lang="de-DE" altLang="de-DE" sz="2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 Liefermenge 15 fm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B0833-F0FA-F534-433B-996C403B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Jagdausbildung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F8E3CA-426A-88BD-A7F2-5D2493C29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Partnerschaft mit Jagdschule Frankenland in Feucht</a:t>
            </a:r>
          </a:p>
          <a:p>
            <a:r>
              <a:rPr lang="de-DE" dirty="0"/>
              <a:t>Rabatt für Mitglieder der WBV Berching-Neumarkt: 300,00 €</a:t>
            </a:r>
          </a:p>
          <a:p>
            <a:r>
              <a:rPr lang="de-DE" dirty="0"/>
              <a:t>Kontakt:</a:t>
            </a:r>
          </a:p>
          <a:p>
            <a:pPr lvl="1"/>
            <a:r>
              <a:rPr lang="de-DE" dirty="0">
                <a:hlinkClick r:id="rId2"/>
              </a:rPr>
              <a:t>info@jagdschule-frankenland.de</a:t>
            </a:r>
            <a:endParaRPr lang="de-DE" dirty="0"/>
          </a:p>
          <a:p>
            <a:pPr lvl="1"/>
            <a:r>
              <a:rPr lang="de-DE" dirty="0"/>
              <a:t>09180/969048</a:t>
            </a:r>
          </a:p>
          <a:p>
            <a:pPr lvl="1"/>
            <a:r>
              <a:rPr lang="de-DE" dirty="0"/>
              <a:t>www.jagdschule-frankenland.de</a:t>
            </a:r>
          </a:p>
        </p:txBody>
      </p:sp>
    </p:spTree>
    <p:extLst>
      <p:ext uri="{BB962C8B-B14F-4D97-AF65-F5344CB8AC3E}">
        <p14:creationId xmlns:p14="http://schemas.microsoft.com/office/powerpoint/2010/main" val="346300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25603" name="Untertitel 2"/>
          <p:cNvSpPr>
            <a:spLocks noGrp="1"/>
          </p:cNvSpPr>
          <p:nvPr>
            <p:ph type="subTitle" idx="1"/>
          </p:nvPr>
        </p:nvSpPr>
        <p:spPr>
          <a:xfrm>
            <a:off x="3143250" y="2924175"/>
            <a:ext cx="6400800" cy="1752600"/>
          </a:xfrm>
        </p:spPr>
        <p:txBody>
          <a:bodyPr/>
          <a:lstStyle/>
          <a:p>
            <a:r>
              <a:rPr lang="de-DE" altLang="de-DE">
                <a:cs typeface="Arial" charset="0"/>
              </a:rPr>
              <a:t>Herzlichen Dank für Ihre Aufmerksamkeit.</a:t>
            </a:r>
          </a:p>
          <a:p>
            <a:endParaRPr lang="de-DE" altLang="de-DE"/>
          </a:p>
        </p:txBody>
      </p:sp>
      <p:pic>
        <p:nvPicPr>
          <p:cNvPr id="25604" name="Grafik 3" descr="AIB 603 038 410 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feld 5"/>
          <p:cNvSpPr txBox="1">
            <a:spLocks noChangeArrowheads="1"/>
          </p:cNvSpPr>
          <p:nvPr/>
        </p:nvSpPr>
        <p:spPr bwMode="auto">
          <a:xfrm>
            <a:off x="2063751" y="5013325"/>
            <a:ext cx="7993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Herzlichen Dank </a:t>
            </a:r>
            <a:br>
              <a:rPr lang="de-DE" altLang="de-D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altLang="de-D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Ihre Aufmerksamkeit</a:t>
            </a:r>
          </a:p>
        </p:txBody>
      </p:sp>
      <p:sp>
        <p:nvSpPr>
          <p:cNvPr id="25606" name="Textfeld 4"/>
          <p:cNvSpPr txBox="1">
            <a:spLocks noChangeArrowheads="1"/>
          </p:cNvSpPr>
          <p:nvPr/>
        </p:nvSpPr>
        <p:spPr bwMode="auto">
          <a:xfrm rot="-1068154">
            <a:off x="2238375" y="2035176"/>
            <a:ext cx="339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 WBV - Team</a:t>
            </a:r>
          </a:p>
        </p:txBody>
      </p:sp>
      <p:pic>
        <p:nvPicPr>
          <p:cNvPr id="25607" name="Bild 8" descr="wbv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3925" y="115889"/>
            <a:ext cx="12128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hteck 6"/>
          <p:cNvSpPr>
            <a:spLocks noChangeArrowheads="1"/>
          </p:cNvSpPr>
          <p:nvPr/>
        </p:nvSpPr>
        <p:spPr bwMode="auto">
          <a:xfrm>
            <a:off x="3863976" y="134939"/>
            <a:ext cx="41767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i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Waldbesitzervereinigung</a:t>
            </a:r>
          </a:p>
          <a:p>
            <a:pPr algn="ctr">
              <a:spcBef>
                <a:spcPct val="50000"/>
              </a:spcBef>
            </a:pPr>
            <a:r>
              <a:rPr lang="de-DE" altLang="de-DE" b="1" i="1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Berching</a:t>
            </a:r>
            <a:r>
              <a:rPr lang="de-DE" altLang="de-DE" b="1" i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-Neumarkt e.V.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6E9E44B-DEE9-40CD-BF47-E1D27C303317}"/>
              </a:ext>
            </a:extLst>
          </p:cNvPr>
          <p:cNvSpPr txBox="1"/>
          <p:nvPr/>
        </p:nvSpPr>
        <p:spPr>
          <a:xfrm>
            <a:off x="3959226" y="333375"/>
            <a:ext cx="4030663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4400" dirty="0">
                <a:latin typeface="+mj-lt"/>
              </a:rPr>
              <a:t>Temperaturen</a:t>
            </a:r>
          </a:p>
        </p:txBody>
      </p:sp>
      <p:pic>
        <p:nvPicPr>
          <p:cNvPr id="19459" name="Grafik 2">
            <a:extLst>
              <a:ext uri="{FF2B5EF4-FFF2-40B4-BE49-F238E27FC236}">
                <a16:creationId xmlns:a16="http://schemas.microsoft.com/office/drawing/2014/main" id="{77E01278-ED7E-43B7-93A2-794B5254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5" t="16400" r="10625" b="3799"/>
          <a:stretch>
            <a:fillRect/>
          </a:stretch>
        </p:blipFill>
        <p:spPr bwMode="auto">
          <a:xfrm>
            <a:off x="1355353" y="932155"/>
            <a:ext cx="8560172" cy="580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">
            <a:extLst>
              <a:ext uri="{FF2B5EF4-FFF2-40B4-BE49-F238E27FC236}">
                <a16:creationId xmlns:a16="http://schemas.microsoft.com/office/drawing/2014/main" id="{89DB85AC-36DC-423C-A449-83DFFE1E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12201" r="9837" b="16402"/>
          <a:stretch>
            <a:fillRect/>
          </a:stretch>
        </p:blipFill>
        <p:spPr bwMode="auto">
          <a:xfrm>
            <a:off x="400928" y="692459"/>
            <a:ext cx="9965447" cy="60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1">
            <a:extLst>
              <a:ext uri="{FF2B5EF4-FFF2-40B4-BE49-F238E27FC236}">
                <a16:creationId xmlns:a16="http://schemas.microsoft.com/office/drawing/2014/main" id="{86776011-C791-4406-8EE9-DFB15DD0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7" t="12201" r="10625" b="8000"/>
          <a:stretch>
            <a:fillRect/>
          </a:stretch>
        </p:blipFill>
        <p:spPr bwMode="auto">
          <a:xfrm>
            <a:off x="2676525" y="1557338"/>
            <a:ext cx="6840538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3F1BC8C-7531-492C-BAC1-0FEB4F754AAA}"/>
              </a:ext>
            </a:extLst>
          </p:cNvPr>
          <p:cNvSpPr txBox="1"/>
          <p:nvPr/>
        </p:nvSpPr>
        <p:spPr>
          <a:xfrm>
            <a:off x="2674939" y="476250"/>
            <a:ext cx="68421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4400" dirty="0">
                <a:latin typeface="+mj-lt"/>
              </a:rPr>
              <a:t>Temperatur Polarregionen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feld 3">
            <a:extLst>
              <a:ext uri="{FF2B5EF4-FFF2-40B4-BE49-F238E27FC236}">
                <a16:creationId xmlns:a16="http://schemas.microsoft.com/office/drawing/2014/main" id="{850253A5-3A28-45C2-B66E-7664814E9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6" y="1557338"/>
            <a:ext cx="83534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Pflanzenverkauf 	2024		51.635 Stück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-  Nadelholz				23.950 Stück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-  Laubholz				27.685 Stück</a:t>
            </a:r>
          </a:p>
          <a:p>
            <a:pPr eaLnBrk="1" hangingPunct="1"/>
            <a:endParaRPr lang="de-DE" alt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Forstzaun 			2024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345 Rollen</a:t>
            </a:r>
          </a:p>
          <a:p>
            <a:pPr eaLnBrk="1" hangingPunct="1"/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Zaunpfosten		2024		 3.493 Stück</a:t>
            </a:r>
          </a:p>
          <a:p>
            <a:pPr eaLnBrk="1" hangingPunct="1"/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Baumschutzgitter	2024		 5.025 Meter</a:t>
            </a:r>
          </a:p>
          <a:p>
            <a:pPr eaLnBrk="1" hangingPunct="1"/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Wuchshüllen		2024		 2.224 Stück</a:t>
            </a:r>
          </a:p>
          <a:p>
            <a:pPr eaLnBrk="1" hangingPunct="1"/>
            <a:r>
              <a:rPr lang="de-DE" alt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Fegeschutz</a:t>
            </a:r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		2024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	    692 Stück</a:t>
            </a:r>
          </a:p>
          <a:p>
            <a:pPr eaLnBrk="1" hangingPunct="1"/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Terminalschutz		2024	 	 3.402 Stück</a:t>
            </a:r>
          </a:p>
          <a:p>
            <a:pPr eaLnBrk="1" hangingPunct="1"/>
            <a:r>
              <a:rPr lang="de-DE" alt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Hordengatter</a:t>
            </a:r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		2024		      38 Stück</a:t>
            </a:r>
          </a:p>
          <a:p>
            <a:pPr eaLnBrk="1" hangingPunct="1"/>
            <a:endParaRPr lang="de-DE" alt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hteck 4">
            <a:extLst>
              <a:ext uri="{FF2B5EF4-FFF2-40B4-BE49-F238E27FC236}">
                <a16:creationId xmlns:a16="http://schemas.microsoft.com/office/drawing/2014/main" id="{DE5C3DE9-B0E7-4C72-B0C8-205EE80FD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de-DE" altLang="de-DE">
                <a:cs typeface="Arial" panose="020B0604020202020204" pitchFamily="34" charset="0"/>
              </a:rPr>
              <a:t>Pflanzen und Zubehör</a:t>
            </a:r>
            <a:br>
              <a:rPr lang="de-DE" altLang="de-DE">
                <a:cs typeface="Arial" panose="020B0604020202020204" pitchFamily="34" charset="0"/>
              </a:rPr>
            </a:br>
            <a:endParaRPr lang="de-DE" altLang="de-DE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Grafik 1">
            <a:extLst>
              <a:ext uri="{FF2B5EF4-FFF2-40B4-BE49-F238E27FC236}">
                <a16:creationId xmlns:a16="http://schemas.microsoft.com/office/drawing/2014/main" id="{534AC727-5BE6-4360-8062-FFCAE4AE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0" t="8000" b="3799"/>
          <a:stretch>
            <a:fillRect/>
          </a:stretch>
        </p:blipFill>
        <p:spPr bwMode="auto">
          <a:xfrm>
            <a:off x="1538175" y="1246188"/>
            <a:ext cx="7701458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32D729B-2A89-40B7-A1EC-09336F77E16B}"/>
              </a:ext>
            </a:extLst>
          </p:cNvPr>
          <p:cNvSpPr txBox="1"/>
          <p:nvPr/>
        </p:nvSpPr>
        <p:spPr>
          <a:xfrm>
            <a:off x="3143250" y="476250"/>
            <a:ext cx="59769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4400" dirty="0">
                <a:latin typeface="+mj-lt"/>
              </a:rPr>
              <a:t>	Zaunlänge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5914F20-28EC-4856-9007-03A0421DE4A5}"/>
              </a:ext>
            </a:extLst>
          </p:cNvPr>
          <p:cNvSpPr txBox="1"/>
          <p:nvPr/>
        </p:nvSpPr>
        <p:spPr>
          <a:xfrm>
            <a:off x="9798098" y="2459287"/>
            <a:ext cx="19293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dirty="0"/>
              <a:t>345 Rollen = 17,25km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>
            <a:extLst>
              <a:ext uri="{FF2B5EF4-FFF2-40B4-BE49-F238E27FC236}">
                <a16:creationId xmlns:a16="http://schemas.microsoft.com/office/drawing/2014/main" id="{A2AC95D4-3C3E-4AE0-9CA7-5103461F3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9" y="2205038"/>
            <a:ext cx="78454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89FCF8B-CA0C-48FA-A8AC-C86CC6062917}"/>
              </a:ext>
            </a:extLst>
          </p:cNvPr>
          <p:cNvSpPr txBox="1"/>
          <p:nvPr/>
        </p:nvSpPr>
        <p:spPr>
          <a:xfrm>
            <a:off x="2855914" y="1"/>
            <a:ext cx="6624637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4400" dirty="0"/>
              <a:t>Holzvorrat im bayrischen 		   Privatwald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8C23BEA-FD05-4ECE-AAC7-AEA9E8D62F2A}"/>
              </a:ext>
            </a:extLst>
          </p:cNvPr>
          <p:cNvSpPr txBox="1"/>
          <p:nvPr/>
        </p:nvSpPr>
        <p:spPr>
          <a:xfrm>
            <a:off x="435007" y="142044"/>
            <a:ext cx="1084851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Wir müssten die nächsten 30</a:t>
            </a:r>
          </a:p>
          <a:p>
            <a:r>
              <a:rPr lang="de-DE" sz="5400" dirty="0"/>
              <a:t> </a:t>
            </a:r>
          </a:p>
          <a:p>
            <a:r>
              <a:rPr lang="de-DE" sz="5400" dirty="0"/>
              <a:t>Jahre unseren Holzeinschlag</a:t>
            </a:r>
          </a:p>
          <a:p>
            <a:endParaRPr lang="de-DE" sz="5400" dirty="0"/>
          </a:p>
          <a:p>
            <a:r>
              <a:rPr lang="de-DE" sz="5400" dirty="0"/>
              <a:t> </a:t>
            </a:r>
            <a:r>
              <a:rPr lang="de-DE" sz="5400" b="1" u="sng" dirty="0"/>
              <a:t>verdoppeln </a:t>
            </a:r>
            <a:r>
              <a:rPr lang="de-DE" sz="5400" dirty="0"/>
              <a:t>um unsere Vorräte</a:t>
            </a:r>
          </a:p>
          <a:p>
            <a:endParaRPr lang="de-DE" sz="5400" dirty="0"/>
          </a:p>
          <a:p>
            <a:r>
              <a:rPr lang="de-DE" sz="5400" dirty="0"/>
              <a:t> auf 430Fm/ha abzubauen. </a:t>
            </a:r>
          </a:p>
          <a:p>
            <a:r>
              <a:rPr lang="de-DE" sz="3200" dirty="0"/>
              <a:t>	(Ausgenommen Kalamitäten, Stürme etc.)</a:t>
            </a:r>
          </a:p>
        </p:txBody>
      </p:sp>
    </p:spTree>
    <p:extLst>
      <p:ext uri="{BB962C8B-B14F-4D97-AF65-F5344CB8AC3E}">
        <p14:creationId xmlns:p14="http://schemas.microsoft.com/office/powerpoint/2010/main" val="206801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hteck 3"/>
          <p:cNvSpPr>
            <a:spLocks noChangeArrowheads="1"/>
          </p:cNvSpPr>
          <p:nvPr/>
        </p:nvSpPr>
        <p:spPr bwMode="auto">
          <a:xfrm>
            <a:off x="1524000" y="575627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de-DE" sz="1200" b="1">
                <a:cs typeface="Arial" charset="0"/>
              </a:rPr>
              <a:t>                                                                                 </a:t>
            </a:r>
            <a:endParaRPr lang="de-DE" altLang="de-DE" sz="1000">
              <a:cs typeface="Times New Roman" pitchFamily="18" charset="0"/>
            </a:endParaRPr>
          </a:p>
          <a:p>
            <a:pPr eaLnBrk="0" hangingPunct="0"/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7172" name="Rechteck 5"/>
          <p:cNvSpPr>
            <a:spLocks noChangeArrowheads="1"/>
          </p:cNvSpPr>
          <p:nvPr/>
        </p:nvSpPr>
        <p:spPr bwMode="auto">
          <a:xfrm>
            <a:off x="2887664" y="160234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de-DE" altLang="de-DE"/>
          </a:p>
        </p:txBody>
      </p:sp>
      <p:graphicFrame>
        <p:nvGraphicFramePr>
          <p:cNvPr id="6339" name="Gruppierung 195"/>
          <p:cNvGraphicFramePr>
            <a:graphicFrameLocks noGrp="1"/>
          </p:cNvGraphicFramePr>
          <p:nvPr>
            <p:extLst/>
          </p:nvPr>
        </p:nvGraphicFramePr>
        <p:xfrm>
          <a:off x="2171700" y="3429782"/>
          <a:ext cx="7848600" cy="2655900"/>
        </p:xfrm>
        <a:graphic>
          <a:graphicData uri="http://schemas.openxmlformats.org/drawingml/2006/table">
            <a:tbl>
              <a:tblPr/>
              <a:tblGrid>
                <a:gridCol w="352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Mittenstärke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B/C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CK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L2b+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125 €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105,00 €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L2a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115 €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95,00 €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L1b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105 €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80,00 €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702003"/>
            <a:ext cx="8229600" cy="1143000"/>
          </a:xfrm>
        </p:spPr>
        <p:txBody>
          <a:bodyPr>
            <a:noAutofit/>
          </a:bodyPr>
          <a:lstStyle/>
          <a:p>
            <a:r>
              <a:rPr lang="de-DE" altLang="de-DE" sz="2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Holzpreise bis Jan. 2026</a:t>
            </a:r>
            <a:br>
              <a:rPr lang="de-DE" altLang="de-DE" sz="2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altLang="de-DE" sz="2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Fichte– Abschnitte (Fixlängen) </a:t>
            </a:r>
            <a:br>
              <a:rPr lang="de-DE" altLang="de-DE" sz="2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altLang="de-DE" sz="2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 Liefermenge 15 fm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Breitbild</PresentationFormat>
  <Paragraphs>69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Office</vt:lpstr>
      <vt:lpstr>Waldumbau ohne Zaun</vt:lpstr>
      <vt:lpstr>PowerPoint-Präsentation</vt:lpstr>
      <vt:lpstr>PowerPoint-Präsentation</vt:lpstr>
      <vt:lpstr>PowerPoint-Präsentation</vt:lpstr>
      <vt:lpstr>Pflanzen und Zubehör </vt:lpstr>
      <vt:lpstr>PowerPoint-Präsentation</vt:lpstr>
      <vt:lpstr>PowerPoint-Präsentation</vt:lpstr>
      <vt:lpstr>PowerPoint-Präsentation</vt:lpstr>
      <vt:lpstr>Holzpreise bis Jan. 2026 Fichte– Abschnitte (Fixlängen)  ab Liefermenge 15 fm</vt:lpstr>
      <vt:lpstr>PowerPoint-Präsentation</vt:lpstr>
      <vt:lpstr>Jagdausbildung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Waldumbau ohne Zaun</dc:title>
  <dc:creator>Florian Deinhard</dc:creator>
  <cp:lastModifiedBy>Florian Deinhard</cp:lastModifiedBy>
  <cp:revision>4</cp:revision>
  <dcterms:created xsi:type="dcterms:W3CDTF">2025-11-19T15:20:44Z</dcterms:created>
  <dcterms:modified xsi:type="dcterms:W3CDTF">2025-11-19T15:31:26Z</dcterms:modified>
</cp:coreProperties>
</file>