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0"/>
  </p:notesMasterIdLst>
  <p:sldIdLst>
    <p:sldId id="256" r:id="rId2"/>
    <p:sldId id="354" r:id="rId3"/>
    <p:sldId id="369" r:id="rId4"/>
    <p:sldId id="377" r:id="rId5"/>
    <p:sldId id="367" r:id="rId6"/>
    <p:sldId id="374" r:id="rId7"/>
    <p:sldId id="375" r:id="rId8"/>
    <p:sldId id="376" r:id="rId9"/>
    <p:sldId id="399" r:id="rId10"/>
    <p:sldId id="358" r:id="rId11"/>
    <p:sldId id="368" r:id="rId12"/>
    <p:sldId id="360" r:id="rId13"/>
    <p:sldId id="361" r:id="rId14"/>
    <p:sldId id="373" r:id="rId15"/>
    <p:sldId id="372" r:id="rId16"/>
    <p:sldId id="371" r:id="rId17"/>
    <p:sldId id="366" r:id="rId18"/>
    <p:sldId id="328" r:id="rId19"/>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640">
          <p15:clr>
            <a:srgbClr val="A4A3A4"/>
          </p15:clr>
        </p15:guide>
        <p15:guide id="2" orient="horz" pos="822">
          <p15:clr>
            <a:srgbClr val="A4A3A4"/>
          </p15:clr>
        </p15:guide>
        <p15:guide id="3" orient="horz" pos="3491">
          <p15:clr>
            <a:srgbClr val="A4A3A4"/>
          </p15:clr>
        </p15:guide>
        <p15:guide id="4" orient="horz" pos="278">
          <p15:clr>
            <a:srgbClr val="A4A3A4"/>
          </p15:clr>
        </p15:guide>
        <p15:guide id="5" orient="horz" pos="4187">
          <p15:clr>
            <a:srgbClr val="A4A3A4"/>
          </p15:clr>
        </p15:guide>
        <p15:guide id="6" orient="horz" pos="4319">
          <p15:clr>
            <a:srgbClr val="A4A3A4"/>
          </p15:clr>
        </p15:guide>
        <p15:guide id="7" pos="5592">
          <p15:clr>
            <a:srgbClr val="A4A3A4"/>
          </p15:clr>
        </p15:guide>
        <p15:guide id="8" pos="286">
          <p15:clr>
            <a:srgbClr val="A4A3A4"/>
          </p15:clr>
        </p15:guide>
        <p15:guide id="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E87607-26BB-E43C-C5DD-FCC59FCE4ECB}" name="Maier, Verena (LGL)" initials="VM" userId="S::Verena.Maier@lgl.bayern.de::c6eb6ff3-672e-4881-bbd8-a48fb73503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ier, Verena (LGL)" initials="MV(" lastIdx="1" clrIdx="0">
    <p:extLst>
      <p:ext uri="{19B8F6BF-5375-455C-9EA6-DF929625EA0E}">
        <p15:presenceInfo xmlns:p15="http://schemas.microsoft.com/office/powerpoint/2012/main" userId="S-1-5-21-1960408961-562591055-725345543-329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FEFF"/>
    <a:srgbClr val="E7F7FF"/>
    <a:srgbClr val="FF66CC"/>
    <a:srgbClr val="CCD9ED"/>
    <a:srgbClr val="CFDBF1"/>
    <a:srgbClr val="4D4D4D"/>
    <a:srgbClr val="E4EBF7"/>
    <a:srgbClr val="007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581" autoAdjust="0"/>
    <p:restoredTop sz="74651" autoAdjust="0"/>
  </p:normalViewPr>
  <p:slideViewPr>
    <p:cSldViewPr snapToGrid="0">
      <p:cViewPr varScale="1">
        <p:scale>
          <a:sx n="111" d="100"/>
          <a:sy n="111" d="100"/>
        </p:scale>
        <p:origin x="1212" y="96"/>
      </p:cViewPr>
      <p:guideLst>
        <p:guide orient="horz" pos="640"/>
        <p:guide orient="horz" pos="822"/>
        <p:guide orient="horz" pos="3491"/>
        <p:guide orient="horz" pos="278"/>
        <p:guide orient="horz" pos="4187"/>
        <p:guide orient="horz" pos="4319"/>
        <p:guide pos="5592"/>
        <p:guide pos="286"/>
        <p:guide/>
      </p:guideLst>
    </p:cSldViewPr>
  </p:slideViewPr>
  <p:notesTextViewPr>
    <p:cViewPr>
      <p:scale>
        <a:sx n="3" d="2"/>
        <a:sy n="3" d="2"/>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74C30-1FF4-412F-8DAF-CB13A5BB89DB}" type="doc">
      <dgm:prSet loTypeId="urn:microsoft.com/office/officeart/2005/8/layout/hChevron3" loCatId="process" qsTypeId="urn:microsoft.com/office/officeart/2005/8/quickstyle/simple1" qsCatId="simple" csTypeId="urn:microsoft.com/office/officeart/2005/8/colors/accent2_4" csCatId="accent2" phldr="1"/>
      <dgm:spPr/>
      <dgm:t>
        <a:bodyPr/>
        <a:lstStyle/>
        <a:p>
          <a:endParaRPr lang="de-DE"/>
        </a:p>
      </dgm:t>
    </dgm:pt>
    <dgm:pt modelId="{CE95C260-0A76-47CE-847E-F425FA281C58}">
      <dgm:prSet phldrT="[Text]" custT="1"/>
      <dgm:spPr/>
      <dgm:t>
        <a:bodyPr/>
        <a:lstStyle/>
        <a:p>
          <a:endParaRPr lang="de-DE" sz="1600" b="1" dirty="0"/>
        </a:p>
        <a:p>
          <a:r>
            <a:rPr lang="de-DE" sz="1600" b="1" dirty="0"/>
            <a:t>Schule</a:t>
          </a:r>
        </a:p>
      </dgm:t>
    </dgm:pt>
    <dgm:pt modelId="{4940C40C-7D74-46A3-8E3B-1235F0407212}" type="parTrans" cxnId="{9C92B4B5-4CDC-4DA3-B3CF-1871A2D6267C}">
      <dgm:prSet/>
      <dgm:spPr/>
      <dgm:t>
        <a:bodyPr/>
        <a:lstStyle/>
        <a:p>
          <a:endParaRPr lang="de-DE" sz="1200"/>
        </a:p>
      </dgm:t>
    </dgm:pt>
    <dgm:pt modelId="{317B7CE8-FA6E-4901-A1EC-876A0C1722AF}" type="sibTrans" cxnId="{9C92B4B5-4CDC-4DA3-B3CF-1871A2D6267C}">
      <dgm:prSet/>
      <dgm:spPr/>
      <dgm:t>
        <a:bodyPr/>
        <a:lstStyle/>
        <a:p>
          <a:endParaRPr lang="de-DE" sz="1200"/>
        </a:p>
      </dgm:t>
    </dgm:pt>
    <dgm:pt modelId="{355BD6B8-A968-49CD-861D-31DB8DC45DEB}">
      <dgm:prSet phldrT="[Text]" custT="1"/>
      <dgm:spPr>
        <a:solidFill>
          <a:srgbClr val="0070C0"/>
        </a:solidFill>
      </dgm:spPr>
      <dgm:t>
        <a:bodyPr/>
        <a:lstStyle/>
        <a:p>
          <a:endParaRPr lang="de-DE" sz="700" b="1" dirty="0"/>
        </a:p>
        <a:p>
          <a:r>
            <a:rPr lang="de-DE" sz="1600" b="1" dirty="0"/>
            <a:t>Studium</a:t>
          </a:r>
        </a:p>
      </dgm:t>
    </dgm:pt>
    <dgm:pt modelId="{4A4FE52F-9D89-4ACB-AFE1-6BD5498C585C}" type="parTrans" cxnId="{0727448F-203E-4DEB-B019-8C844F6A2610}">
      <dgm:prSet/>
      <dgm:spPr/>
      <dgm:t>
        <a:bodyPr/>
        <a:lstStyle/>
        <a:p>
          <a:endParaRPr lang="de-DE" sz="1200"/>
        </a:p>
      </dgm:t>
    </dgm:pt>
    <dgm:pt modelId="{E07C4137-4244-4F74-BF29-A7C408FF4A63}" type="sibTrans" cxnId="{0727448F-203E-4DEB-B019-8C844F6A2610}">
      <dgm:prSet/>
      <dgm:spPr/>
      <dgm:t>
        <a:bodyPr/>
        <a:lstStyle/>
        <a:p>
          <a:endParaRPr lang="de-DE" sz="1200"/>
        </a:p>
      </dgm:t>
    </dgm:pt>
    <dgm:pt modelId="{DBEF1D90-197A-4965-BF53-EC8F99ED0DB0}">
      <dgm:prSet phldrT="[Text]" custT="1"/>
      <dgm:spPr/>
      <dgm:t>
        <a:bodyPr/>
        <a:lstStyle/>
        <a:p>
          <a:r>
            <a:rPr lang="de-DE" sz="1200" dirty="0"/>
            <a:t>Impulsvorträge</a:t>
          </a:r>
        </a:p>
      </dgm:t>
    </dgm:pt>
    <dgm:pt modelId="{B042C5CE-A989-49FB-AE17-CB9D0EEB3C5D}" type="parTrans" cxnId="{00DB037C-CB66-4631-954E-A1F12AD6C0E6}">
      <dgm:prSet/>
      <dgm:spPr/>
      <dgm:t>
        <a:bodyPr/>
        <a:lstStyle/>
        <a:p>
          <a:endParaRPr lang="de-DE" sz="1200"/>
        </a:p>
      </dgm:t>
    </dgm:pt>
    <dgm:pt modelId="{AB425687-A5FA-452E-842C-5ACDB1CA6FDB}" type="sibTrans" cxnId="{00DB037C-CB66-4631-954E-A1F12AD6C0E6}">
      <dgm:prSet/>
      <dgm:spPr/>
      <dgm:t>
        <a:bodyPr/>
        <a:lstStyle/>
        <a:p>
          <a:endParaRPr lang="de-DE" sz="1200"/>
        </a:p>
      </dgm:t>
    </dgm:pt>
    <dgm:pt modelId="{68A30689-5252-4249-900D-FD87F8256E05}">
      <dgm:prSet phldrT="[Text]" custT="1"/>
      <dgm:spPr/>
      <dgm:t>
        <a:bodyPr/>
        <a:lstStyle/>
        <a:p>
          <a:endParaRPr lang="de-DE" sz="1600" b="1" dirty="0"/>
        </a:p>
        <a:p>
          <a:r>
            <a:rPr lang="de-DE" sz="1600" b="1" dirty="0"/>
            <a:t>Arztberuf</a:t>
          </a:r>
        </a:p>
      </dgm:t>
    </dgm:pt>
    <dgm:pt modelId="{463CE3CB-ADFD-471A-BB8C-BF22D572462B}" type="parTrans" cxnId="{044F29A9-55AF-4829-B2C4-596B1661E00D}">
      <dgm:prSet/>
      <dgm:spPr/>
      <dgm:t>
        <a:bodyPr/>
        <a:lstStyle/>
        <a:p>
          <a:endParaRPr lang="de-DE" sz="1200"/>
        </a:p>
      </dgm:t>
    </dgm:pt>
    <dgm:pt modelId="{7D85E815-9E6C-45E8-BA9C-22E3F3BC7BE2}" type="sibTrans" cxnId="{044F29A9-55AF-4829-B2C4-596B1661E00D}">
      <dgm:prSet/>
      <dgm:spPr/>
      <dgm:t>
        <a:bodyPr/>
        <a:lstStyle/>
        <a:p>
          <a:endParaRPr lang="de-DE" sz="1200"/>
        </a:p>
      </dgm:t>
    </dgm:pt>
    <dgm:pt modelId="{D2C63ED1-836C-4321-97B6-2BFF15CB96E4}">
      <dgm:prSet phldrT="[Text]" custT="1"/>
      <dgm:spPr/>
      <dgm:t>
        <a:bodyPr/>
        <a:lstStyle/>
        <a:p>
          <a:r>
            <a:rPr lang="de-DE" sz="1200" dirty="0"/>
            <a:t>praktische Einblicke</a:t>
          </a:r>
        </a:p>
      </dgm:t>
    </dgm:pt>
    <dgm:pt modelId="{2E4FC98D-606D-4820-B283-1B28CD892D3E}" type="parTrans" cxnId="{C163E650-816C-42D6-8B76-8387DDE869E3}">
      <dgm:prSet/>
      <dgm:spPr/>
      <dgm:t>
        <a:bodyPr/>
        <a:lstStyle/>
        <a:p>
          <a:endParaRPr lang="de-DE" sz="1200"/>
        </a:p>
      </dgm:t>
    </dgm:pt>
    <dgm:pt modelId="{AFCCFCE7-A738-4F19-999F-E98EFA3E03FE}" type="sibTrans" cxnId="{C163E650-816C-42D6-8B76-8387DDE869E3}">
      <dgm:prSet/>
      <dgm:spPr/>
      <dgm:t>
        <a:bodyPr/>
        <a:lstStyle/>
        <a:p>
          <a:endParaRPr lang="de-DE" sz="1200"/>
        </a:p>
      </dgm:t>
    </dgm:pt>
    <dgm:pt modelId="{8C34724E-FFAB-4631-88FE-150EE523A6D8}">
      <dgm:prSet phldrT="[Text]" custT="1"/>
      <dgm:spPr/>
      <dgm:t>
        <a:bodyPr/>
        <a:lstStyle/>
        <a:p>
          <a:r>
            <a:rPr lang="de-DE" sz="1200" dirty="0"/>
            <a:t>Schnuppertage</a:t>
          </a:r>
        </a:p>
      </dgm:t>
    </dgm:pt>
    <dgm:pt modelId="{FB2CC9AB-4CA3-4C77-BC87-CDC30F7CDAAB}" type="parTrans" cxnId="{1C60429F-6685-466F-AD0B-611CFFE8E662}">
      <dgm:prSet/>
      <dgm:spPr/>
      <dgm:t>
        <a:bodyPr/>
        <a:lstStyle/>
        <a:p>
          <a:endParaRPr lang="de-DE" sz="1200"/>
        </a:p>
      </dgm:t>
    </dgm:pt>
    <dgm:pt modelId="{FEE53D70-5174-4A48-9798-65EF8EC58AAA}" type="sibTrans" cxnId="{1C60429F-6685-466F-AD0B-611CFFE8E662}">
      <dgm:prSet/>
      <dgm:spPr/>
      <dgm:t>
        <a:bodyPr/>
        <a:lstStyle/>
        <a:p>
          <a:endParaRPr lang="de-DE" sz="1200"/>
        </a:p>
      </dgm:t>
    </dgm:pt>
    <dgm:pt modelId="{7035836A-F6E9-4E5F-97F6-7CCCEEEDFCF7}">
      <dgm:prSet phldrT="[Text]" custT="1"/>
      <dgm:spPr>
        <a:solidFill>
          <a:srgbClr val="0070C0"/>
        </a:solidFill>
      </dgm:spPr>
      <dgm:t>
        <a:bodyPr/>
        <a:lstStyle/>
        <a:p>
          <a:r>
            <a:rPr lang="de-DE" sz="1200" dirty="0"/>
            <a:t>Stipendium (</a:t>
          </a:r>
          <a:r>
            <a:rPr lang="de-DE" sz="1200" dirty="0" err="1"/>
            <a:t>BeLA</a:t>
          </a:r>
          <a:r>
            <a:rPr lang="de-DE" sz="1200" dirty="0"/>
            <a:t>)</a:t>
          </a:r>
        </a:p>
      </dgm:t>
    </dgm:pt>
    <dgm:pt modelId="{648CC783-3AA1-4BBB-A225-B4AD2E1D00DC}" type="parTrans" cxnId="{922E2C43-7705-4052-9088-432BA98B4F4A}">
      <dgm:prSet/>
      <dgm:spPr/>
      <dgm:t>
        <a:bodyPr/>
        <a:lstStyle/>
        <a:p>
          <a:endParaRPr lang="de-DE" sz="1200"/>
        </a:p>
      </dgm:t>
    </dgm:pt>
    <dgm:pt modelId="{6AE4B130-E74C-4268-9769-51E8ECDB18D5}" type="sibTrans" cxnId="{922E2C43-7705-4052-9088-432BA98B4F4A}">
      <dgm:prSet/>
      <dgm:spPr/>
      <dgm:t>
        <a:bodyPr/>
        <a:lstStyle/>
        <a:p>
          <a:endParaRPr lang="de-DE" sz="1200"/>
        </a:p>
      </dgm:t>
    </dgm:pt>
    <dgm:pt modelId="{A9147F4A-7C6B-4CC9-B471-3A26A386E8F1}">
      <dgm:prSet phldrT="[Text]" custT="1"/>
      <dgm:spPr>
        <a:solidFill>
          <a:srgbClr val="0070C0"/>
        </a:solidFill>
      </dgm:spPr>
      <dgm:t>
        <a:bodyPr/>
        <a:lstStyle/>
        <a:p>
          <a:r>
            <a:rPr lang="de-DE" sz="1200" dirty="0"/>
            <a:t>akademische Lehrpraxen und                -krankenhäuser</a:t>
          </a:r>
        </a:p>
      </dgm:t>
    </dgm:pt>
    <dgm:pt modelId="{EA9431D0-9CFB-4ED4-BC59-3F1AF9CF9206}" type="parTrans" cxnId="{213C7EF9-A8D4-4189-980B-DE96EB905E1E}">
      <dgm:prSet/>
      <dgm:spPr/>
      <dgm:t>
        <a:bodyPr/>
        <a:lstStyle/>
        <a:p>
          <a:endParaRPr lang="de-DE" sz="1200"/>
        </a:p>
      </dgm:t>
    </dgm:pt>
    <dgm:pt modelId="{258BD1B1-C80F-461C-B803-89AE5860590F}" type="sibTrans" cxnId="{213C7EF9-A8D4-4189-980B-DE96EB905E1E}">
      <dgm:prSet/>
      <dgm:spPr/>
      <dgm:t>
        <a:bodyPr/>
        <a:lstStyle/>
        <a:p>
          <a:endParaRPr lang="de-DE" sz="1200"/>
        </a:p>
      </dgm:t>
    </dgm:pt>
    <dgm:pt modelId="{85C49716-B019-4278-8EC2-B82B48B192A2}">
      <dgm:prSet phldrT="[Text]" custT="1"/>
      <dgm:spPr>
        <a:solidFill>
          <a:srgbClr val="0070C0"/>
        </a:solidFill>
      </dgm:spPr>
      <dgm:t>
        <a:bodyPr/>
        <a:lstStyle/>
        <a:p>
          <a:r>
            <a:rPr lang="de-DE" sz="1200" dirty="0"/>
            <a:t>Blockpraktikum</a:t>
          </a:r>
        </a:p>
      </dgm:t>
    </dgm:pt>
    <dgm:pt modelId="{A52F09B7-0624-441A-B1CE-294FD6A43D39}" type="parTrans" cxnId="{C8EE4803-6E4C-4FFD-80C6-3DD60C193204}">
      <dgm:prSet/>
      <dgm:spPr/>
      <dgm:t>
        <a:bodyPr/>
        <a:lstStyle/>
        <a:p>
          <a:endParaRPr lang="de-DE" sz="1200"/>
        </a:p>
      </dgm:t>
    </dgm:pt>
    <dgm:pt modelId="{9DC18BBC-3102-4D34-8E39-4D0467CCBE4A}" type="sibTrans" cxnId="{C8EE4803-6E4C-4FFD-80C6-3DD60C193204}">
      <dgm:prSet/>
      <dgm:spPr/>
      <dgm:t>
        <a:bodyPr/>
        <a:lstStyle/>
        <a:p>
          <a:endParaRPr lang="de-DE" sz="1200"/>
        </a:p>
      </dgm:t>
    </dgm:pt>
    <dgm:pt modelId="{6CC57CC2-2228-4DFF-B12D-86B45CFD5D42}">
      <dgm:prSet phldrT="[Text]" custT="1"/>
      <dgm:spPr>
        <a:solidFill>
          <a:srgbClr val="0070C0"/>
        </a:solidFill>
      </dgm:spPr>
      <dgm:t>
        <a:bodyPr/>
        <a:lstStyle/>
        <a:p>
          <a:r>
            <a:rPr lang="de-DE" sz="1200" dirty="0"/>
            <a:t>Famulatur</a:t>
          </a:r>
        </a:p>
      </dgm:t>
    </dgm:pt>
    <dgm:pt modelId="{6B8B5740-97A9-4047-BB57-584B9BF818A5}" type="parTrans" cxnId="{0F46AD82-8CD1-4CD9-87A6-199CB1D18894}">
      <dgm:prSet/>
      <dgm:spPr/>
      <dgm:t>
        <a:bodyPr/>
        <a:lstStyle/>
        <a:p>
          <a:endParaRPr lang="de-DE" sz="1200"/>
        </a:p>
      </dgm:t>
    </dgm:pt>
    <dgm:pt modelId="{914CCAAB-C325-4203-9597-590F9C0AD582}" type="sibTrans" cxnId="{0F46AD82-8CD1-4CD9-87A6-199CB1D18894}">
      <dgm:prSet/>
      <dgm:spPr/>
      <dgm:t>
        <a:bodyPr/>
        <a:lstStyle/>
        <a:p>
          <a:endParaRPr lang="de-DE" sz="1200"/>
        </a:p>
      </dgm:t>
    </dgm:pt>
    <dgm:pt modelId="{8A1ED7EB-64EE-4233-9943-CC3DFD62C417}">
      <dgm:prSet phldrT="[Text]" custT="1"/>
      <dgm:spPr>
        <a:solidFill>
          <a:srgbClr val="0070C0"/>
        </a:solidFill>
      </dgm:spPr>
      <dgm:t>
        <a:bodyPr/>
        <a:lstStyle/>
        <a:p>
          <a:r>
            <a:rPr lang="de-DE" sz="1200" dirty="0"/>
            <a:t>Praktisches Jahr</a:t>
          </a:r>
        </a:p>
      </dgm:t>
    </dgm:pt>
    <dgm:pt modelId="{F61F3693-A893-497E-9B08-B916E778ABD9}" type="parTrans" cxnId="{89CA32A7-6779-468E-9CA3-C7E3670F6D57}">
      <dgm:prSet/>
      <dgm:spPr/>
      <dgm:t>
        <a:bodyPr/>
        <a:lstStyle/>
        <a:p>
          <a:endParaRPr lang="de-DE" sz="1200"/>
        </a:p>
      </dgm:t>
    </dgm:pt>
    <dgm:pt modelId="{1B5E73D2-25DF-496E-84F9-41B4A4327B06}" type="sibTrans" cxnId="{89CA32A7-6779-468E-9CA3-C7E3670F6D57}">
      <dgm:prSet/>
      <dgm:spPr/>
      <dgm:t>
        <a:bodyPr/>
        <a:lstStyle/>
        <a:p>
          <a:endParaRPr lang="de-DE" sz="1200"/>
        </a:p>
      </dgm:t>
    </dgm:pt>
    <dgm:pt modelId="{9DBC4335-04B6-4935-A953-E0E7C73173D6}">
      <dgm:prSet phldrT="[Text]" custT="1"/>
      <dgm:spPr/>
      <dgm:t>
        <a:bodyPr/>
        <a:lstStyle/>
        <a:p>
          <a:r>
            <a:rPr lang="de-DE" sz="1200" dirty="0"/>
            <a:t>Facharztweiterbildung in Weiterbildungsverbünden</a:t>
          </a:r>
        </a:p>
      </dgm:t>
    </dgm:pt>
    <dgm:pt modelId="{275038F9-F698-4A48-97A1-5F4FDEFA5930}" type="parTrans" cxnId="{5BB904DE-A364-4840-ADD5-27570D9E92B3}">
      <dgm:prSet/>
      <dgm:spPr/>
      <dgm:t>
        <a:bodyPr/>
        <a:lstStyle/>
        <a:p>
          <a:endParaRPr lang="de-DE" sz="1200"/>
        </a:p>
      </dgm:t>
    </dgm:pt>
    <dgm:pt modelId="{785491F3-0AAE-4C08-B2A1-03B6C01727B1}" type="sibTrans" cxnId="{5BB904DE-A364-4840-ADD5-27570D9E92B3}">
      <dgm:prSet/>
      <dgm:spPr/>
      <dgm:t>
        <a:bodyPr/>
        <a:lstStyle/>
        <a:p>
          <a:endParaRPr lang="de-DE" sz="1200"/>
        </a:p>
      </dgm:t>
    </dgm:pt>
    <dgm:pt modelId="{12D6DB73-89C7-4288-8178-73855087B9B6}">
      <dgm:prSet phldrT="[Text]" custT="1"/>
      <dgm:spPr/>
      <dgm:t>
        <a:bodyPr/>
        <a:lstStyle/>
        <a:p>
          <a:r>
            <a:rPr lang="de-DE" sz="1200" dirty="0"/>
            <a:t>regelmäßige Vortrags-veranstaltungen</a:t>
          </a:r>
        </a:p>
      </dgm:t>
    </dgm:pt>
    <dgm:pt modelId="{9DDFFA35-75F3-4F01-99D3-8487928DEE95}" type="parTrans" cxnId="{1513D364-1DBE-4564-87B4-7F55750EE187}">
      <dgm:prSet/>
      <dgm:spPr/>
      <dgm:t>
        <a:bodyPr/>
        <a:lstStyle/>
        <a:p>
          <a:endParaRPr lang="de-DE" sz="1200"/>
        </a:p>
      </dgm:t>
    </dgm:pt>
    <dgm:pt modelId="{FA18ABF9-2C13-47C3-AB3E-87BC3CE401FA}" type="sibTrans" cxnId="{1513D364-1DBE-4564-87B4-7F55750EE187}">
      <dgm:prSet/>
      <dgm:spPr/>
      <dgm:t>
        <a:bodyPr/>
        <a:lstStyle/>
        <a:p>
          <a:endParaRPr lang="de-DE" sz="1200"/>
        </a:p>
      </dgm:t>
    </dgm:pt>
    <dgm:pt modelId="{5B006447-E089-4092-815B-3A75F33E962D}" type="pres">
      <dgm:prSet presAssocID="{AF174C30-1FF4-412F-8DAF-CB13A5BB89DB}" presName="Name0" presStyleCnt="0">
        <dgm:presLayoutVars>
          <dgm:dir/>
          <dgm:resizeHandles val="exact"/>
        </dgm:presLayoutVars>
      </dgm:prSet>
      <dgm:spPr/>
    </dgm:pt>
    <dgm:pt modelId="{7292B183-B9A0-4569-863F-43AAC49C7D3D}" type="pres">
      <dgm:prSet presAssocID="{CE95C260-0A76-47CE-847E-F425FA281C58}" presName="parAndChTx" presStyleLbl="node1" presStyleIdx="0" presStyleCnt="3" custScaleX="91416" custLinFactNeighborX="-2750" custLinFactNeighborY="-921">
        <dgm:presLayoutVars>
          <dgm:bulletEnabled val="1"/>
        </dgm:presLayoutVars>
      </dgm:prSet>
      <dgm:spPr/>
    </dgm:pt>
    <dgm:pt modelId="{8672B592-4BBD-44BE-80B7-D53C9A46A338}" type="pres">
      <dgm:prSet presAssocID="{317B7CE8-FA6E-4901-A1EC-876A0C1722AF}" presName="parAndChSpace" presStyleCnt="0"/>
      <dgm:spPr/>
    </dgm:pt>
    <dgm:pt modelId="{F431524F-569A-4C30-B8DE-94F21228FA93}" type="pres">
      <dgm:prSet presAssocID="{355BD6B8-A968-49CD-861D-31DB8DC45DEB}" presName="parAndChTx" presStyleLbl="node1" presStyleIdx="1" presStyleCnt="3" custScaleX="109996">
        <dgm:presLayoutVars>
          <dgm:bulletEnabled val="1"/>
        </dgm:presLayoutVars>
      </dgm:prSet>
      <dgm:spPr/>
    </dgm:pt>
    <dgm:pt modelId="{F067946F-240D-4590-A8CD-4A8C8CD600A2}" type="pres">
      <dgm:prSet presAssocID="{E07C4137-4244-4F74-BF29-A7C408FF4A63}" presName="parAndChSpace" presStyleCnt="0"/>
      <dgm:spPr/>
    </dgm:pt>
    <dgm:pt modelId="{F47AB1EF-9B5A-4E67-B6AD-EABFE8087CFB}" type="pres">
      <dgm:prSet presAssocID="{68A30689-5252-4249-900D-FD87F8256E05}" presName="parAndChTx" presStyleLbl="node1" presStyleIdx="2" presStyleCnt="3" custLinFactNeighborX="180">
        <dgm:presLayoutVars>
          <dgm:bulletEnabled val="1"/>
        </dgm:presLayoutVars>
      </dgm:prSet>
      <dgm:spPr/>
    </dgm:pt>
  </dgm:ptLst>
  <dgm:cxnLst>
    <dgm:cxn modelId="{C8EE4803-6E4C-4FFD-80C6-3DD60C193204}" srcId="{355BD6B8-A968-49CD-861D-31DB8DC45DEB}" destId="{85C49716-B019-4278-8EC2-B82B48B192A2}" srcOrd="2" destOrd="0" parTransId="{A52F09B7-0624-441A-B1CE-294FD6A43D39}" sibTransId="{9DC18BBC-3102-4D34-8E39-4D0467CCBE4A}"/>
    <dgm:cxn modelId="{5821B908-9228-4B04-AB50-CEB636A86F9A}" type="presOf" srcId="{8A1ED7EB-64EE-4233-9943-CC3DFD62C417}" destId="{F431524F-569A-4C30-B8DE-94F21228FA93}" srcOrd="0" destOrd="5" presId="urn:microsoft.com/office/officeart/2005/8/layout/hChevron3"/>
    <dgm:cxn modelId="{5E16F762-C9AD-4042-9A9E-2A8316A20B28}" type="presOf" srcId="{355BD6B8-A968-49CD-861D-31DB8DC45DEB}" destId="{F431524F-569A-4C30-B8DE-94F21228FA93}" srcOrd="0" destOrd="0" presId="urn:microsoft.com/office/officeart/2005/8/layout/hChevron3"/>
    <dgm:cxn modelId="{922E2C43-7705-4052-9088-432BA98B4F4A}" srcId="{355BD6B8-A968-49CD-861D-31DB8DC45DEB}" destId="{7035836A-F6E9-4E5F-97F6-7CCCEEEDFCF7}" srcOrd="0" destOrd="0" parTransId="{648CC783-3AA1-4BBB-A225-B4AD2E1D00DC}" sibTransId="{6AE4B130-E74C-4268-9769-51E8ECDB18D5}"/>
    <dgm:cxn modelId="{1513D364-1DBE-4564-87B4-7F55750EE187}" srcId="{68A30689-5252-4249-900D-FD87F8256E05}" destId="{12D6DB73-89C7-4288-8178-73855087B9B6}" srcOrd="1" destOrd="0" parTransId="{9DDFFA35-75F3-4F01-99D3-8487928DEE95}" sibTransId="{FA18ABF9-2C13-47C3-AB3E-87BC3CE401FA}"/>
    <dgm:cxn modelId="{C163E650-816C-42D6-8B76-8387DDE869E3}" srcId="{CE95C260-0A76-47CE-847E-F425FA281C58}" destId="{D2C63ED1-836C-4321-97B6-2BFF15CB96E4}" srcOrd="1" destOrd="0" parTransId="{2E4FC98D-606D-4820-B283-1B28CD892D3E}" sibTransId="{AFCCFCE7-A738-4F19-999F-E98EFA3E03FE}"/>
    <dgm:cxn modelId="{3C1D0E54-0D9A-4B6B-A625-536DE487FBC9}" type="presOf" srcId="{12D6DB73-89C7-4288-8178-73855087B9B6}" destId="{F47AB1EF-9B5A-4E67-B6AD-EABFE8087CFB}" srcOrd="0" destOrd="2" presId="urn:microsoft.com/office/officeart/2005/8/layout/hChevron3"/>
    <dgm:cxn modelId="{DEBDE054-FCDD-4EDE-89DD-6F929ED42799}" type="presOf" srcId="{7035836A-F6E9-4E5F-97F6-7CCCEEEDFCF7}" destId="{F431524F-569A-4C30-B8DE-94F21228FA93}" srcOrd="0" destOrd="1" presId="urn:microsoft.com/office/officeart/2005/8/layout/hChevron3"/>
    <dgm:cxn modelId="{00DB037C-CB66-4631-954E-A1F12AD6C0E6}" srcId="{CE95C260-0A76-47CE-847E-F425FA281C58}" destId="{DBEF1D90-197A-4965-BF53-EC8F99ED0DB0}" srcOrd="0" destOrd="0" parTransId="{B042C5CE-A989-49FB-AE17-CB9D0EEB3C5D}" sibTransId="{AB425687-A5FA-452E-842C-5ACDB1CA6FDB}"/>
    <dgm:cxn modelId="{0F46AD82-8CD1-4CD9-87A6-199CB1D18894}" srcId="{355BD6B8-A968-49CD-861D-31DB8DC45DEB}" destId="{6CC57CC2-2228-4DFF-B12D-86B45CFD5D42}" srcOrd="3" destOrd="0" parTransId="{6B8B5740-97A9-4047-BB57-584B9BF818A5}" sibTransId="{914CCAAB-C325-4203-9597-590F9C0AD582}"/>
    <dgm:cxn modelId="{0727448F-203E-4DEB-B019-8C844F6A2610}" srcId="{AF174C30-1FF4-412F-8DAF-CB13A5BB89DB}" destId="{355BD6B8-A968-49CD-861D-31DB8DC45DEB}" srcOrd="1" destOrd="0" parTransId="{4A4FE52F-9D89-4ACB-AFE1-6BD5498C585C}" sibTransId="{E07C4137-4244-4F74-BF29-A7C408FF4A63}"/>
    <dgm:cxn modelId="{9E6B8690-92AC-48AC-8B79-702DF60BF8B4}" type="presOf" srcId="{CE95C260-0A76-47CE-847E-F425FA281C58}" destId="{7292B183-B9A0-4569-863F-43AAC49C7D3D}" srcOrd="0" destOrd="0" presId="urn:microsoft.com/office/officeart/2005/8/layout/hChevron3"/>
    <dgm:cxn modelId="{1C60429F-6685-466F-AD0B-611CFFE8E662}" srcId="{CE95C260-0A76-47CE-847E-F425FA281C58}" destId="{8C34724E-FFAB-4631-88FE-150EE523A6D8}" srcOrd="2" destOrd="0" parTransId="{FB2CC9AB-4CA3-4C77-BC87-CDC30F7CDAAB}" sibTransId="{FEE53D70-5174-4A48-9798-65EF8EC58AAA}"/>
    <dgm:cxn modelId="{5AE3B8A0-9FFF-4394-A802-138241AC1BBE}" type="presOf" srcId="{AF174C30-1FF4-412F-8DAF-CB13A5BB89DB}" destId="{5B006447-E089-4092-815B-3A75F33E962D}" srcOrd="0" destOrd="0" presId="urn:microsoft.com/office/officeart/2005/8/layout/hChevron3"/>
    <dgm:cxn modelId="{89CA32A7-6779-468E-9CA3-C7E3670F6D57}" srcId="{355BD6B8-A968-49CD-861D-31DB8DC45DEB}" destId="{8A1ED7EB-64EE-4233-9943-CC3DFD62C417}" srcOrd="4" destOrd="0" parTransId="{F61F3693-A893-497E-9B08-B916E778ABD9}" sibTransId="{1B5E73D2-25DF-496E-84F9-41B4A4327B06}"/>
    <dgm:cxn modelId="{044F29A9-55AF-4829-B2C4-596B1661E00D}" srcId="{AF174C30-1FF4-412F-8DAF-CB13A5BB89DB}" destId="{68A30689-5252-4249-900D-FD87F8256E05}" srcOrd="2" destOrd="0" parTransId="{463CE3CB-ADFD-471A-BB8C-BF22D572462B}" sibTransId="{7D85E815-9E6C-45E8-BA9C-22E3F3BC7BE2}"/>
    <dgm:cxn modelId="{9B35F5A9-A367-4FFF-9549-B700E96803D5}" type="presOf" srcId="{68A30689-5252-4249-900D-FD87F8256E05}" destId="{F47AB1EF-9B5A-4E67-B6AD-EABFE8087CFB}" srcOrd="0" destOrd="0" presId="urn:microsoft.com/office/officeart/2005/8/layout/hChevron3"/>
    <dgm:cxn modelId="{5F8F48AE-25D9-42C2-B1BB-9AF542FBC83A}" type="presOf" srcId="{A9147F4A-7C6B-4CC9-B471-3A26A386E8F1}" destId="{F431524F-569A-4C30-B8DE-94F21228FA93}" srcOrd="0" destOrd="2" presId="urn:microsoft.com/office/officeart/2005/8/layout/hChevron3"/>
    <dgm:cxn modelId="{9C92B4B5-4CDC-4DA3-B3CF-1871A2D6267C}" srcId="{AF174C30-1FF4-412F-8DAF-CB13A5BB89DB}" destId="{CE95C260-0A76-47CE-847E-F425FA281C58}" srcOrd="0" destOrd="0" parTransId="{4940C40C-7D74-46A3-8E3B-1235F0407212}" sibTransId="{317B7CE8-FA6E-4901-A1EC-876A0C1722AF}"/>
    <dgm:cxn modelId="{B7A5A3C4-4EFD-451F-ABC5-6B07E350584A}" type="presOf" srcId="{D2C63ED1-836C-4321-97B6-2BFF15CB96E4}" destId="{7292B183-B9A0-4569-863F-43AAC49C7D3D}" srcOrd="0" destOrd="2" presId="urn:microsoft.com/office/officeart/2005/8/layout/hChevron3"/>
    <dgm:cxn modelId="{EF06FBD1-8863-40F6-B5D9-BC680E156B33}" type="presOf" srcId="{DBEF1D90-197A-4965-BF53-EC8F99ED0DB0}" destId="{7292B183-B9A0-4569-863F-43AAC49C7D3D}" srcOrd="0" destOrd="1" presId="urn:microsoft.com/office/officeart/2005/8/layout/hChevron3"/>
    <dgm:cxn modelId="{5BB904DE-A364-4840-ADD5-27570D9E92B3}" srcId="{68A30689-5252-4249-900D-FD87F8256E05}" destId="{9DBC4335-04B6-4935-A953-E0E7C73173D6}" srcOrd="0" destOrd="0" parTransId="{275038F9-F698-4A48-97A1-5F4FDEFA5930}" sibTransId="{785491F3-0AAE-4C08-B2A1-03B6C01727B1}"/>
    <dgm:cxn modelId="{E93809E2-3E71-4DF3-A996-247A8C012B5E}" type="presOf" srcId="{8C34724E-FFAB-4631-88FE-150EE523A6D8}" destId="{7292B183-B9A0-4569-863F-43AAC49C7D3D}" srcOrd="0" destOrd="3" presId="urn:microsoft.com/office/officeart/2005/8/layout/hChevron3"/>
    <dgm:cxn modelId="{2B4A51E4-AAEB-40EA-9D8E-B0D18F6F82A2}" type="presOf" srcId="{6CC57CC2-2228-4DFF-B12D-86B45CFD5D42}" destId="{F431524F-569A-4C30-B8DE-94F21228FA93}" srcOrd="0" destOrd="4" presId="urn:microsoft.com/office/officeart/2005/8/layout/hChevron3"/>
    <dgm:cxn modelId="{595044EE-6CC3-49FE-B724-B50927E84B77}" type="presOf" srcId="{85C49716-B019-4278-8EC2-B82B48B192A2}" destId="{F431524F-569A-4C30-B8DE-94F21228FA93}" srcOrd="0" destOrd="3" presId="urn:microsoft.com/office/officeart/2005/8/layout/hChevron3"/>
    <dgm:cxn modelId="{184248F0-74D4-4D6D-A90F-318F2A946D1B}" type="presOf" srcId="{9DBC4335-04B6-4935-A953-E0E7C73173D6}" destId="{F47AB1EF-9B5A-4E67-B6AD-EABFE8087CFB}" srcOrd="0" destOrd="1" presId="urn:microsoft.com/office/officeart/2005/8/layout/hChevron3"/>
    <dgm:cxn modelId="{213C7EF9-A8D4-4189-980B-DE96EB905E1E}" srcId="{355BD6B8-A968-49CD-861D-31DB8DC45DEB}" destId="{A9147F4A-7C6B-4CC9-B471-3A26A386E8F1}" srcOrd="1" destOrd="0" parTransId="{EA9431D0-9CFB-4ED4-BC59-3F1AF9CF9206}" sibTransId="{258BD1B1-C80F-461C-B803-89AE5860590F}"/>
    <dgm:cxn modelId="{4DB4DF2D-D4A6-410B-81F6-6F74838B3907}" type="presParOf" srcId="{5B006447-E089-4092-815B-3A75F33E962D}" destId="{7292B183-B9A0-4569-863F-43AAC49C7D3D}" srcOrd="0" destOrd="0" presId="urn:microsoft.com/office/officeart/2005/8/layout/hChevron3"/>
    <dgm:cxn modelId="{5A04E837-7359-4F05-A92F-440529E57727}" type="presParOf" srcId="{5B006447-E089-4092-815B-3A75F33E962D}" destId="{8672B592-4BBD-44BE-80B7-D53C9A46A338}" srcOrd="1" destOrd="0" presId="urn:microsoft.com/office/officeart/2005/8/layout/hChevron3"/>
    <dgm:cxn modelId="{0C37C665-B15A-4AEC-8A6B-0867E9F33A1F}" type="presParOf" srcId="{5B006447-E089-4092-815B-3A75F33E962D}" destId="{F431524F-569A-4C30-B8DE-94F21228FA93}" srcOrd="2" destOrd="0" presId="urn:microsoft.com/office/officeart/2005/8/layout/hChevron3"/>
    <dgm:cxn modelId="{00D5DD34-12C9-48D7-B7DB-A5CA1E78EB44}" type="presParOf" srcId="{5B006447-E089-4092-815B-3A75F33E962D}" destId="{F067946F-240D-4590-A8CD-4A8C8CD600A2}" srcOrd="3" destOrd="0" presId="urn:microsoft.com/office/officeart/2005/8/layout/hChevron3"/>
    <dgm:cxn modelId="{C57CFCC8-B59B-479B-998C-3EAADE0AA85D}" type="presParOf" srcId="{5B006447-E089-4092-815B-3A75F33E962D}" destId="{F47AB1EF-9B5A-4E67-B6AD-EABFE8087CFB}"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2B183-B9A0-4569-863F-43AAC49C7D3D}">
      <dsp:nvSpPr>
        <dsp:cNvPr id="0" name=""/>
        <dsp:cNvSpPr/>
      </dsp:nvSpPr>
      <dsp:spPr>
        <a:xfrm>
          <a:off x="0" y="0"/>
          <a:ext cx="2934527" cy="1676700"/>
        </a:xfrm>
        <a:prstGeom prst="homePlate">
          <a:avLst>
            <a:gd name="adj" fmla="val 25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245" tIns="40640" rIns="452978" bIns="40640" numCol="1" spcCol="1270" anchor="t" anchorCtr="0">
          <a:noAutofit/>
        </a:bodyPr>
        <a:lstStyle/>
        <a:p>
          <a:pPr marL="0" lvl="0" indent="0" algn="l" defTabSz="711200">
            <a:lnSpc>
              <a:spcPct val="90000"/>
            </a:lnSpc>
            <a:spcBef>
              <a:spcPct val="0"/>
            </a:spcBef>
            <a:spcAft>
              <a:spcPct val="35000"/>
            </a:spcAft>
            <a:buNone/>
          </a:pPr>
          <a:endParaRPr lang="de-DE" sz="1600" b="1" kern="1200" dirty="0"/>
        </a:p>
        <a:p>
          <a:pPr marL="0" lvl="0" indent="0" algn="l" defTabSz="711200">
            <a:lnSpc>
              <a:spcPct val="90000"/>
            </a:lnSpc>
            <a:spcBef>
              <a:spcPct val="0"/>
            </a:spcBef>
            <a:spcAft>
              <a:spcPct val="35000"/>
            </a:spcAft>
            <a:buNone/>
          </a:pPr>
          <a:r>
            <a:rPr lang="de-DE" sz="1600" b="1" kern="1200" dirty="0"/>
            <a:t>Schule</a:t>
          </a:r>
        </a:p>
        <a:p>
          <a:pPr marL="114300" lvl="1" indent="-114300" algn="l" defTabSz="533400">
            <a:lnSpc>
              <a:spcPct val="90000"/>
            </a:lnSpc>
            <a:spcBef>
              <a:spcPct val="0"/>
            </a:spcBef>
            <a:spcAft>
              <a:spcPct val="15000"/>
            </a:spcAft>
            <a:buChar char="•"/>
          </a:pPr>
          <a:r>
            <a:rPr lang="de-DE" sz="1200" kern="1200" dirty="0"/>
            <a:t>Impulsvorträge</a:t>
          </a:r>
        </a:p>
        <a:p>
          <a:pPr marL="114300" lvl="1" indent="-114300" algn="l" defTabSz="533400">
            <a:lnSpc>
              <a:spcPct val="90000"/>
            </a:lnSpc>
            <a:spcBef>
              <a:spcPct val="0"/>
            </a:spcBef>
            <a:spcAft>
              <a:spcPct val="15000"/>
            </a:spcAft>
            <a:buChar char="•"/>
          </a:pPr>
          <a:r>
            <a:rPr lang="de-DE" sz="1200" kern="1200" dirty="0"/>
            <a:t>praktische Einblicke</a:t>
          </a:r>
        </a:p>
        <a:p>
          <a:pPr marL="114300" lvl="1" indent="-114300" algn="l" defTabSz="533400">
            <a:lnSpc>
              <a:spcPct val="90000"/>
            </a:lnSpc>
            <a:spcBef>
              <a:spcPct val="0"/>
            </a:spcBef>
            <a:spcAft>
              <a:spcPct val="15000"/>
            </a:spcAft>
            <a:buChar char="•"/>
          </a:pPr>
          <a:r>
            <a:rPr lang="de-DE" sz="1200" kern="1200" dirty="0"/>
            <a:t>Schnuppertage</a:t>
          </a:r>
        </a:p>
      </dsp:txBody>
      <dsp:txXfrm>
        <a:off x="0" y="0"/>
        <a:ext cx="2724940" cy="1676700"/>
      </dsp:txXfrm>
    </dsp:sp>
    <dsp:sp modelId="{F431524F-569A-4C30-B8DE-94F21228FA93}">
      <dsp:nvSpPr>
        <dsp:cNvPr id="0" name=""/>
        <dsp:cNvSpPr/>
      </dsp:nvSpPr>
      <dsp:spPr>
        <a:xfrm>
          <a:off x="2294856" y="0"/>
          <a:ext cx="3530960" cy="1676700"/>
        </a:xfrm>
        <a:prstGeom prst="chevron">
          <a:avLst>
            <a:gd name="adj" fmla="val 25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245" tIns="17780" rIns="113245" bIns="17780" numCol="1" spcCol="1270" anchor="t" anchorCtr="0">
          <a:noAutofit/>
        </a:bodyPr>
        <a:lstStyle/>
        <a:p>
          <a:pPr marL="0" lvl="0" indent="0" algn="l" defTabSz="311150">
            <a:lnSpc>
              <a:spcPct val="90000"/>
            </a:lnSpc>
            <a:spcBef>
              <a:spcPct val="0"/>
            </a:spcBef>
            <a:spcAft>
              <a:spcPct val="35000"/>
            </a:spcAft>
            <a:buNone/>
          </a:pPr>
          <a:endParaRPr lang="de-DE" sz="700" b="1" kern="1200" dirty="0"/>
        </a:p>
        <a:p>
          <a:pPr marL="0" lvl="0" indent="0" algn="l" defTabSz="311150">
            <a:lnSpc>
              <a:spcPct val="90000"/>
            </a:lnSpc>
            <a:spcBef>
              <a:spcPct val="0"/>
            </a:spcBef>
            <a:spcAft>
              <a:spcPct val="35000"/>
            </a:spcAft>
            <a:buNone/>
          </a:pPr>
          <a:r>
            <a:rPr lang="de-DE" sz="1600" b="1" kern="1200" dirty="0"/>
            <a:t>Studium</a:t>
          </a:r>
        </a:p>
        <a:p>
          <a:pPr marL="114300" lvl="1" indent="-114300" algn="l" defTabSz="533400">
            <a:lnSpc>
              <a:spcPct val="90000"/>
            </a:lnSpc>
            <a:spcBef>
              <a:spcPct val="0"/>
            </a:spcBef>
            <a:spcAft>
              <a:spcPct val="15000"/>
            </a:spcAft>
            <a:buChar char="•"/>
          </a:pPr>
          <a:r>
            <a:rPr lang="de-DE" sz="1200" kern="1200" dirty="0"/>
            <a:t>Stipendium (</a:t>
          </a:r>
          <a:r>
            <a:rPr lang="de-DE" sz="1200" kern="1200" dirty="0" err="1"/>
            <a:t>BeLA</a:t>
          </a:r>
          <a:r>
            <a:rPr lang="de-DE" sz="1200" kern="1200" dirty="0"/>
            <a:t>)</a:t>
          </a:r>
        </a:p>
        <a:p>
          <a:pPr marL="114300" lvl="1" indent="-114300" algn="l" defTabSz="533400">
            <a:lnSpc>
              <a:spcPct val="90000"/>
            </a:lnSpc>
            <a:spcBef>
              <a:spcPct val="0"/>
            </a:spcBef>
            <a:spcAft>
              <a:spcPct val="15000"/>
            </a:spcAft>
            <a:buChar char="•"/>
          </a:pPr>
          <a:r>
            <a:rPr lang="de-DE" sz="1200" kern="1200" dirty="0"/>
            <a:t>akademische Lehrpraxen und                -krankenhäuser</a:t>
          </a:r>
        </a:p>
        <a:p>
          <a:pPr marL="114300" lvl="1" indent="-114300" algn="l" defTabSz="533400">
            <a:lnSpc>
              <a:spcPct val="90000"/>
            </a:lnSpc>
            <a:spcBef>
              <a:spcPct val="0"/>
            </a:spcBef>
            <a:spcAft>
              <a:spcPct val="15000"/>
            </a:spcAft>
            <a:buChar char="•"/>
          </a:pPr>
          <a:r>
            <a:rPr lang="de-DE" sz="1200" kern="1200" dirty="0"/>
            <a:t>Blockpraktikum</a:t>
          </a:r>
        </a:p>
        <a:p>
          <a:pPr marL="114300" lvl="1" indent="-114300" algn="l" defTabSz="533400">
            <a:lnSpc>
              <a:spcPct val="90000"/>
            </a:lnSpc>
            <a:spcBef>
              <a:spcPct val="0"/>
            </a:spcBef>
            <a:spcAft>
              <a:spcPct val="15000"/>
            </a:spcAft>
            <a:buChar char="•"/>
          </a:pPr>
          <a:r>
            <a:rPr lang="de-DE" sz="1200" kern="1200" dirty="0"/>
            <a:t>Famulatur</a:t>
          </a:r>
        </a:p>
        <a:p>
          <a:pPr marL="114300" lvl="1" indent="-114300" algn="l" defTabSz="533400">
            <a:lnSpc>
              <a:spcPct val="90000"/>
            </a:lnSpc>
            <a:spcBef>
              <a:spcPct val="0"/>
            </a:spcBef>
            <a:spcAft>
              <a:spcPct val="15000"/>
            </a:spcAft>
            <a:buChar char="•"/>
          </a:pPr>
          <a:r>
            <a:rPr lang="de-DE" sz="1200" kern="1200" dirty="0"/>
            <a:t>Praktisches Jahr</a:t>
          </a:r>
        </a:p>
      </dsp:txBody>
      <dsp:txXfrm>
        <a:off x="2714031" y="0"/>
        <a:ext cx="2692610" cy="1676700"/>
      </dsp:txXfrm>
    </dsp:sp>
    <dsp:sp modelId="{F47AB1EF-9B5A-4E67-B6AD-EABFE8087CFB}">
      <dsp:nvSpPr>
        <dsp:cNvPr id="0" name=""/>
        <dsp:cNvSpPr/>
      </dsp:nvSpPr>
      <dsp:spPr>
        <a:xfrm>
          <a:off x="5184955" y="0"/>
          <a:ext cx="3210080" cy="1676700"/>
        </a:xfrm>
        <a:prstGeom prst="chevron">
          <a:avLst>
            <a:gd name="adj" fmla="val 25000"/>
          </a:avLst>
        </a:prstGeom>
        <a:solidFill>
          <a:schemeClr val="accent2">
            <a:shade val="50000"/>
            <a:hueOff val="535123"/>
            <a:satOff val="-45123"/>
            <a:lumOff val="379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245" tIns="40640" rIns="113245" bIns="40640" numCol="1" spcCol="1270" anchor="t" anchorCtr="0">
          <a:noAutofit/>
        </a:bodyPr>
        <a:lstStyle/>
        <a:p>
          <a:pPr marL="0" lvl="0" indent="0" algn="l" defTabSz="711200">
            <a:lnSpc>
              <a:spcPct val="90000"/>
            </a:lnSpc>
            <a:spcBef>
              <a:spcPct val="0"/>
            </a:spcBef>
            <a:spcAft>
              <a:spcPct val="35000"/>
            </a:spcAft>
            <a:buNone/>
          </a:pPr>
          <a:endParaRPr lang="de-DE" sz="1600" b="1" kern="1200" dirty="0"/>
        </a:p>
        <a:p>
          <a:pPr marL="0" lvl="0" indent="0" algn="l" defTabSz="711200">
            <a:lnSpc>
              <a:spcPct val="90000"/>
            </a:lnSpc>
            <a:spcBef>
              <a:spcPct val="0"/>
            </a:spcBef>
            <a:spcAft>
              <a:spcPct val="35000"/>
            </a:spcAft>
            <a:buNone/>
          </a:pPr>
          <a:r>
            <a:rPr lang="de-DE" sz="1600" b="1" kern="1200" dirty="0"/>
            <a:t>Arztberuf</a:t>
          </a:r>
        </a:p>
        <a:p>
          <a:pPr marL="114300" lvl="1" indent="-114300" algn="l" defTabSz="533400">
            <a:lnSpc>
              <a:spcPct val="90000"/>
            </a:lnSpc>
            <a:spcBef>
              <a:spcPct val="0"/>
            </a:spcBef>
            <a:spcAft>
              <a:spcPct val="15000"/>
            </a:spcAft>
            <a:buChar char="•"/>
          </a:pPr>
          <a:r>
            <a:rPr lang="de-DE" sz="1200" kern="1200" dirty="0"/>
            <a:t>Facharztweiterbildung in Weiterbildungsverbünden</a:t>
          </a:r>
        </a:p>
        <a:p>
          <a:pPr marL="114300" lvl="1" indent="-114300" algn="l" defTabSz="533400">
            <a:lnSpc>
              <a:spcPct val="90000"/>
            </a:lnSpc>
            <a:spcBef>
              <a:spcPct val="0"/>
            </a:spcBef>
            <a:spcAft>
              <a:spcPct val="15000"/>
            </a:spcAft>
            <a:buChar char="•"/>
          </a:pPr>
          <a:r>
            <a:rPr lang="de-DE" sz="1200" kern="1200" dirty="0"/>
            <a:t>regelmäßige Vortrags-veranstaltungen</a:t>
          </a:r>
        </a:p>
      </dsp:txBody>
      <dsp:txXfrm>
        <a:off x="5604130" y="0"/>
        <a:ext cx="2371730" cy="167670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l" eaLnBrk="1" hangingPunct="1">
              <a:defRPr sz="1200">
                <a:latin typeface="Arial" charset="0"/>
              </a:defRPr>
            </a:lvl1pPr>
          </a:lstStyle>
          <a:p>
            <a:pPr>
              <a:defRPr/>
            </a:pPr>
            <a:endParaRPr lang="en-US" altLang="de-DE"/>
          </a:p>
        </p:txBody>
      </p:sp>
      <p:sp>
        <p:nvSpPr>
          <p:cNvPr id="195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eaLnBrk="1" hangingPunct="1">
              <a:defRPr sz="1200">
                <a:latin typeface="Arial" charset="0"/>
              </a:defRPr>
            </a:lvl1pPr>
          </a:lstStyle>
          <a:p>
            <a:pPr>
              <a:defRPr/>
            </a:pPr>
            <a:endParaRPr lang="en-US" altLang="de-DE"/>
          </a:p>
        </p:txBody>
      </p:sp>
      <p:sp>
        <p:nvSpPr>
          <p:cNvPr id="4100" name="Rectangle 4"/>
          <p:cNvSpPr>
            <a:spLocks noGrp="1" noRot="1" noChangeAspect="1" noChangeArrowheads="1" noTextEdit="1"/>
          </p:cNvSpPr>
          <p:nvPr>
            <p:ph type="sldImg" idx="2"/>
          </p:nvPr>
        </p:nvSpPr>
        <p:spPr bwMode="auto">
          <a:xfrm>
            <a:off x="1144588"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5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US" altLang="de-DE" noProof="0"/>
              <a:t>Textmasterformate durch Klicken bearbeiten</a:t>
            </a:r>
          </a:p>
          <a:p>
            <a:pPr lvl="1"/>
            <a:r>
              <a:rPr lang="en-US" altLang="de-DE" noProof="0"/>
              <a:t>Zweite Ebene</a:t>
            </a:r>
          </a:p>
          <a:p>
            <a:pPr lvl="2"/>
            <a:r>
              <a:rPr lang="en-US" altLang="de-DE" noProof="0"/>
              <a:t>Dritte Ebene</a:t>
            </a:r>
          </a:p>
          <a:p>
            <a:pPr lvl="3"/>
            <a:r>
              <a:rPr lang="en-US" altLang="de-DE" noProof="0"/>
              <a:t>Vierte Ebene</a:t>
            </a:r>
          </a:p>
          <a:p>
            <a:pPr lvl="4"/>
            <a:r>
              <a:rPr lang="en-US" altLang="de-DE" noProof="0"/>
              <a:t>Fünfte Ebene</a:t>
            </a:r>
          </a:p>
        </p:txBody>
      </p:sp>
      <p:sp>
        <p:nvSpPr>
          <p:cNvPr id="195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l" eaLnBrk="1" hangingPunct="1">
              <a:defRPr sz="1200">
                <a:latin typeface="Arial" charset="0"/>
              </a:defRPr>
            </a:lvl1pPr>
          </a:lstStyle>
          <a:p>
            <a:pPr>
              <a:defRPr/>
            </a:pPr>
            <a:endParaRPr lang="en-US" altLang="de-DE"/>
          </a:p>
        </p:txBody>
      </p:sp>
      <p:sp>
        <p:nvSpPr>
          <p:cNvPr id="195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eaLnBrk="1" hangingPunct="1">
              <a:defRPr sz="1200"/>
            </a:lvl1pPr>
          </a:lstStyle>
          <a:p>
            <a:pPr>
              <a:defRPr/>
            </a:pPr>
            <a:fld id="{AFB41FBC-8F7A-4A3C-B976-D52843F42FEC}" type="slidenum">
              <a:rPr lang="en-US" altLang="de-DE"/>
              <a:pPr>
                <a:defRPr/>
              </a:pPr>
              <a:t>‹Nr.›</a:t>
            </a:fld>
            <a:endParaRPr lang="en-US"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p:spPr>
        <p:txBody>
          <a:bodyPr/>
          <a:lstStyle/>
          <a:p>
            <a:endParaRPr lang="de-DE" altLang="de-DE" dirty="0">
              <a:latin typeface="Arial" panose="020B0604020202020204" pitchFamily="34" charset="0"/>
              <a:cs typeface="Arial" panose="020B0604020202020204" pitchFamily="34" charset="0"/>
            </a:endParaRPr>
          </a:p>
        </p:txBody>
      </p:sp>
      <p:sp>
        <p:nvSpPr>
          <p:cNvPr id="20484"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363" indent="-282575">
              <a:spcBef>
                <a:spcPct val="30000"/>
              </a:spcBef>
              <a:defRPr sz="1200">
                <a:solidFill>
                  <a:schemeClr val="tx1"/>
                </a:solidFill>
                <a:latin typeface="Arial" panose="020B0604020202020204" pitchFamily="34" charset="0"/>
                <a:cs typeface="Arial" panose="020B0604020202020204" pitchFamily="34" charset="0"/>
              </a:defRPr>
            </a:lvl2pPr>
            <a:lvl3pPr marL="1139825" indent="-225425">
              <a:spcBef>
                <a:spcPct val="30000"/>
              </a:spcBef>
              <a:defRPr sz="1200">
                <a:solidFill>
                  <a:schemeClr val="tx1"/>
                </a:solidFill>
                <a:latin typeface="Arial" panose="020B0604020202020204" pitchFamily="34" charset="0"/>
                <a:cs typeface="Arial" panose="020B0604020202020204" pitchFamily="34" charset="0"/>
              </a:defRPr>
            </a:lvl3pPr>
            <a:lvl4pPr marL="1598613" indent="-225425">
              <a:spcBef>
                <a:spcPct val="30000"/>
              </a:spcBef>
              <a:defRPr sz="1200">
                <a:solidFill>
                  <a:schemeClr val="tx1"/>
                </a:solidFill>
                <a:latin typeface="Arial" panose="020B0604020202020204" pitchFamily="34" charset="0"/>
                <a:cs typeface="Arial" panose="020B0604020202020204" pitchFamily="34" charset="0"/>
              </a:defRPr>
            </a:lvl4pPr>
            <a:lvl5pPr marL="2055813" indent="-225425">
              <a:spcBef>
                <a:spcPct val="30000"/>
              </a:spcBef>
              <a:defRPr sz="1200">
                <a:solidFill>
                  <a:schemeClr val="tx1"/>
                </a:solidFill>
                <a:latin typeface="Arial" panose="020B0604020202020204" pitchFamily="34" charset="0"/>
                <a:cs typeface="Arial" panose="020B0604020202020204" pitchFamily="34" charset="0"/>
              </a:defRPr>
            </a:lvl5pPr>
            <a:lvl6pPr marL="25130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ECDEE5F-1FD6-456C-A4C1-056FC3A611BB}" type="slidenum">
              <a:rPr lang="en-US" altLang="de-DE" smtClean="0"/>
              <a:pPr>
                <a:spcBef>
                  <a:spcPct val="0"/>
                </a:spcBef>
              </a:pPr>
              <a:t>2</a:t>
            </a:fld>
            <a:endParaRPr lang="en-US" altLang="de-DE"/>
          </a:p>
        </p:txBody>
      </p:sp>
      <p:sp>
        <p:nvSpPr>
          <p:cNvPr id="20485" name="Datumsplatzhalter 1"/>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5750">
              <a:spcBef>
                <a:spcPct val="30000"/>
              </a:spcBef>
              <a:defRPr sz="1200">
                <a:solidFill>
                  <a:schemeClr val="tx1"/>
                </a:solidFill>
                <a:latin typeface="Arial" panose="020B0604020202020204" pitchFamily="34" charset="0"/>
                <a:cs typeface="Arial" panose="020B0604020202020204" pitchFamily="34" charset="0"/>
              </a:defRPr>
            </a:lvl2pPr>
            <a:lvl3pPr marL="1147763" indent="-227013">
              <a:spcBef>
                <a:spcPct val="30000"/>
              </a:spcBef>
              <a:defRPr sz="1200">
                <a:solidFill>
                  <a:schemeClr val="tx1"/>
                </a:solidFill>
                <a:latin typeface="Arial" panose="020B0604020202020204" pitchFamily="34" charset="0"/>
                <a:cs typeface="Arial" panose="020B0604020202020204" pitchFamily="34" charset="0"/>
              </a:defRPr>
            </a:lvl3pPr>
            <a:lvl4pPr marL="1608138" indent="-227013">
              <a:spcBef>
                <a:spcPct val="30000"/>
              </a:spcBef>
              <a:defRPr sz="1200">
                <a:solidFill>
                  <a:schemeClr val="tx1"/>
                </a:solidFill>
                <a:latin typeface="Arial" panose="020B0604020202020204" pitchFamily="34" charset="0"/>
                <a:cs typeface="Arial" panose="020B0604020202020204" pitchFamily="34" charset="0"/>
              </a:defRPr>
            </a:lvl4pPr>
            <a:lvl5pPr marL="2068513" indent="-227013">
              <a:spcBef>
                <a:spcPct val="30000"/>
              </a:spcBef>
              <a:defRPr sz="1200">
                <a:solidFill>
                  <a:schemeClr val="tx1"/>
                </a:solidFill>
                <a:latin typeface="Arial" panose="020B0604020202020204" pitchFamily="34" charset="0"/>
                <a:cs typeface="Arial" panose="020B0604020202020204" pitchFamily="34" charset="0"/>
              </a:defRPr>
            </a:lvl5pPr>
            <a:lvl6pPr marL="25257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29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01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73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a:t>Kommunalbüro für ärztliche Versorgung/Geuter</a:t>
            </a:r>
            <a:endParaRPr lang="en-US" altLang="de-DE"/>
          </a:p>
        </p:txBody>
      </p:sp>
    </p:spTree>
    <p:extLst>
      <p:ext uri="{BB962C8B-B14F-4D97-AF65-F5344CB8AC3E}">
        <p14:creationId xmlns:p14="http://schemas.microsoft.com/office/powerpoint/2010/main" val="192170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p:spPr>
        <p:txBody>
          <a:bodyPr/>
          <a:lstStyle/>
          <a:p>
            <a:pPr marL="0" lvl="1"/>
            <a:endParaRPr lang="de-DE" altLang="de-DE">
              <a:latin typeface="Arial" panose="020B0604020202020204" pitchFamily="34" charset="0"/>
              <a:cs typeface="Arial" panose="020B0604020202020204" pitchFamily="34" charset="0"/>
            </a:endParaRPr>
          </a:p>
        </p:txBody>
      </p:sp>
      <p:sp>
        <p:nvSpPr>
          <p:cNvPr id="51204"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363" indent="-282575">
              <a:spcBef>
                <a:spcPct val="30000"/>
              </a:spcBef>
              <a:defRPr sz="1200">
                <a:solidFill>
                  <a:schemeClr val="tx1"/>
                </a:solidFill>
                <a:latin typeface="Arial" panose="020B0604020202020204" pitchFamily="34" charset="0"/>
                <a:cs typeface="Arial" panose="020B0604020202020204" pitchFamily="34" charset="0"/>
              </a:defRPr>
            </a:lvl2pPr>
            <a:lvl3pPr marL="1139825" indent="-225425">
              <a:spcBef>
                <a:spcPct val="30000"/>
              </a:spcBef>
              <a:defRPr sz="1200">
                <a:solidFill>
                  <a:schemeClr val="tx1"/>
                </a:solidFill>
                <a:latin typeface="Arial" panose="020B0604020202020204" pitchFamily="34" charset="0"/>
                <a:cs typeface="Arial" panose="020B0604020202020204" pitchFamily="34" charset="0"/>
              </a:defRPr>
            </a:lvl3pPr>
            <a:lvl4pPr marL="1598613" indent="-225425">
              <a:spcBef>
                <a:spcPct val="30000"/>
              </a:spcBef>
              <a:defRPr sz="1200">
                <a:solidFill>
                  <a:schemeClr val="tx1"/>
                </a:solidFill>
                <a:latin typeface="Arial" panose="020B0604020202020204" pitchFamily="34" charset="0"/>
                <a:cs typeface="Arial" panose="020B0604020202020204" pitchFamily="34" charset="0"/>
              </a:defRPr>
            </a:lvl4pPr>
            <a:lvl5pPr marL="2055813" indent="-225425">
              <a:spcBef>
                <a:spcPct val="30000"/>
              </a:spcBef>
              <a:defRPr sz="1200">
                <a:solidFill>
                  <a:schemeClr val="tx1"/>
                </a:solidFill>
                <a:latin typeface="Arial" panose="020B0604020202020204" pitchFamily="34" charset="0"/>
                <a:cs typeface="Arial" panose="020B0604020202020204" pitchFamily="34" charset="0"/>
              </a:defRPr>
            </a:lvl5pPr>
            <a:lvl6pPr marL="25130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4647C1-0B67-48A5-877C-5F0084D0A6B1}" type="slidenum">
              <a:rPr lang="en-US" altLang="de-DE" smtClean="0">
                <a:solidFill>
                  <a:srgbClr val="000000"/>
                </a:solidFill>
              </a:rPr>
              <a:pPr>
                <a:spcBef>
                  <a:spcPct val="0"/>
                </a:spcBef>
              </a:pPr>
              <a:t>12</a:t>
            </a:fld>
            <a:endParaRPr lang="en-US" altLang="de-DE">
              <a:solidFill>
                <a:srgbClr val="000000"/>
              </a:solidFill>
            </a:endParaRPr>
          </a:p>
        </p:txBody>
      </p:sp>
      <p:sp>
        <p:nvSpPr>
          <p:cNvPr id="51205" name="Datumsplatzhalter 1"/>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5750">
              <a:spcBef>
                <a:spcPct val="30000"/>
              </a:spcBef>
              <a:defRPr sz="1200">
                <a:solidFill>
                  <a:schemeClr val="tx1"/>
                </a:solidFill>
                <a:latin typeface="Arial" panose="020B0604020202020204" pitchFamily="34" charset="0"/>
                <a:cs typeface="Arial" panose="020B0604020202020204" pitchFamily="34" charset="0"/>
              </a:defRPr>
            </a:lvl2pPr>
            <a:lvl3pPr marL="1147763" indent="-227013">
              <a:spcBef>
                <a:spcPct val="30000"/>
              </a:spcBef>
              <a:defRPr sz="1200">
                <a:solidFill>
                  <a:schemeClr val="tx1"/>
                </a:solidFill>
                <a:latin typeface="Arial" panose="020B0604020202020204" pitchFamily="34" charset="0"/>
                <a:cs typeface="Arial" panose="020B0604020202020204" pitchFamily="34" charset="0"/>
              </a:defRPr>
            </a:lvl3pPr>
            <a:lvl4pPr marL="1608138" indent="-227013">
              <a:spcBef>
                <a:spcPct val="30000"/>
              </a:spcBef>
              <a:defRPr sz="1200">
                <a:solidFill>
                  <a:schemeClr val="tx1"/>
                </a:solidFill>
                <a:latin typeface="Arial" panose="020B0604020202020204" pitchFamily="34" charset="0"/>
                <a:cs typeface="Arial" panose="020B0604020202020204" pitchFamily="34" charset="0"/>
              </a:defRPr>
            </a:lvl4pPr>
            <a:lvl5pPr marL="2068513" indent="-227013">
              <a:spcBef>
                <a:spcPct val="30000"/>
              </a:spcBef>
              <a:defRPr sz="1200">
                <a:solidFill>
                  <a:schemeClr val="tx1"/>
                </a:solidFill>
                <a:latin typeface="Arial" panose="020B0604020202020204" pitchFamily="34" charset="0"/>
                <a:cs typeface="Arial" panose="020B0604020202020204" pitchFamily="34" charset="0"/>
              </a:defRPr>
            </a:lvl5pPr>
            <a:lvl6pPr marL="25257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29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01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73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a:solidFill>
                  <a:srgbClr val="000000"/>
                </a:solidFill>
              </a:rPr>
              <a:t>Kommunalbüro für ärztliche Versorgung/Geuter</a:t>
            </a:r>
            <a:endParaRPr lang="en-US" altLang="de-DE">
              <a:solidFill>
                <a:srgbClr val="000000"/>
              </a:solidFill>
            </a:endParaRPr>
          </a:p>
        </p:txBody>
      </p:sp>
    </p:spTree>
    <p:extLst>
      <p:ext uri="{BB962C8B-B14F-4D97-AF65-F5344CB8AC3E}">
        <p14:creationId xmlns:p14="http://schemas.microsoft.com/office/powerpoint/2010/main" val="3440252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p:spPr>
        <p:txBody>
          <a:bodyPr/>
          <a:lstStyle/>
          <a:p>
            <a:pPr marL="0" lvl="1"/>
            <a:r>
              <a:rPr lang="de-DE" altLang="de-DE">
                <a:latin typeface="Arial" panose="020B0604020202020204" pitchFamily="34" charset="0"/>
                <a:cs typeface="Arial" panose="020B0604020202020204" pitchFamily="34" charset="0"/>
              </a:rPr>
              <a:t>Bezpgen auf </a:t>
            </a:r>
            <a:r>
              <a:rPr lang="de-DE" altLang="de-DE">
                <a:solidFill>
                  <a:srgbClr val="000000"/>
                </a:solidFill>
                <a:latin typeface="Arial" panose="020B0604020202020204" pitchFamily="34" charset="0"/>
                <a:cs typeface="Arial" panose="020B0604020202020204" pitchFamily="34" charset="0"/>
              </a:rPr>
              <a:t>Erschließung von Möglichkeiten der Förderung</a:t>
            </a:r>
            <a:br>
              <a:rPr lang="de-DE" altLang="de-DE">
                <a:solidFill>
                  <a:srgbClr val="000000"/>
                </a:solidFill>
                <a:latin typeface="Arial" panose="020B0604020202020204" pitchFamily="34" charset="0"/>
                <a:cs typeface="Arial" panose="020B0604020202020204" pitchFamily="34" charset="0"/>
              </a:rPr>
            </a:br>
            <a:r>
              <a:rPr lang="de-DE" altLang="de-DE">
                <a:solidFill>
                  <a:srgbClr val="000000"/>
                </a:solidFill>
                <a:latin typeface="Arial" panose="020B0604020202020204" pitchFamily="34" charset="0"/>
                <a:cs typeface="Arial" panose="020B0604020202020204" pitchFamily="34" charset="0"/>
              </a:rPr>
              <a:t>(z.B. Förderprogramme des StMGP, aber auch: Dorferneuerung, Städtebauförderung, Regionalmanagement, Kommunalinvestitionsprogramm)</a:t>
            </a:r>
          </a:p>
          <a:p>
            <a:pPr marL="0" lvl="1"/>
            <a:r>
              <a:rPr lang="de-DE" altLang="de-DE">
                <a:latin typeface="Arial" panose="020B0604020202020204" pitchFamily="34" charset="0"/>
                <a:cs typeface="Arial" panose="020B0604020202020204" pitchFamily="34" charset="0"/>
              </a:rPr>
              <a:t>Hier sitzen die Profis ja zum Teil auf Landkreisebene, wenn Sie beispielsweise an das Amt für Ländliche Entwicklung denken)</a:t>
            </a:r>
          </a:p>
        </p:txBody>
      </p:sp>
      <p:sp>
        <p:nvSpPr>
          <p:cNvPr id="53252"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363" indent="-282575">
              <a:spcBef>
                <a:spcPct val="30000"/>
              </a:spcBef>
              <a:defRPr sz="1200">
                <a:solidFill>
                  <a:schemeClr val="tx1"/>
                </a:solidFill>
                <a:latin typeface="Arial" panose="020B0604020202020204" pitchFamily="34" charset="0"/>
                <a:cs typeface="Arial" panose="020B0604020202020204" pitchFamily="34" charset="0"/>
              </a:defRPr>
            </a:lvl2pPr>
            <a:lvl3pPr marL="1139825" indent="-225425">
              <a:spcBef>
                <a:spcPct val="30000"/>
              </a:spcBef>
              <a:defRPr sz="1200">
                <a:solidFill>
                  <a:schemeClr val="tx1"/>
                </a:solidFill>
                <a:latin typeface="Arial" panose="020B0604020202020204" pitchFamily="34" charset="0"/>
                <a:cs typeface="Arial" panose="020B0604020202020204" pitchFamily="34" charset="0"/>
              </a:defRPr>
            </a:lvl3pPr>
            <a:lvl4pPr marL="1598613" indent="-225425">
              <a:spcBef>
                <a:spcPct val="30000"/>
              </a:spcBef>
              <a:defRPr sz="1200">
                <a:solidFill>
                  <a:schemeClr val="tx1"/>
                </a:solidFill>
                <a:latin typeface="Arial" panose="020B0604020202020204" pitchFamily="34" charset="0"/>
                <a:cs typeface="Arial" panose="020B0604020202020204" pitchFamily="34" charset="0"/>
              </a:defRPr>
            </a:lvl4pPr>
            <a:lvl5pPr marL="2055813" indent="-225425">
              <a:spcBef>
                <a:spcPct val="30000"/>
              </a:spcBef>
              <a:defRPr sz="1200">
                <a:solidFill>
                  <a:schemeClr val="tx1"/>
                </a:solidFill>
                <a:latin typeface="Arial" panose="020B0604020202020204" pitchFamily="34" charset="0"/>
                <a:cs typeface="Arial" panose="020B0604020202020204" pitchFamily="34" charset="0"/>
              </a:defRPr>
            </a:lvl5pPr>
            <a:lvl6pPr marL="25130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A7ED7A8-A981-4619-874D-584A88B8C542}" type="slidenum">
              <a:rPr lang="en-US" altLang="de-DE" smtClean="0">
                <a:solidFill>
                  <a:srgbClr val="000000"/>
                </a:solidFill>
              </a:rPr>
              <a:pPr>
                <a:spcBef>
                  <a:spcPct val="0"/>
                </a:spcBef>
              </a:pPr>
              <a:t>13</a:t>
            </a:fld>
            <a:endParaRPr lang="en-US" altLang="de-DE">
              <a:solidFill>
                <a:srgbClr val="000000"/>
              </a:solidFill>
            </a:endParaRPr>
          </a:p>
        </p:txBody>
      </p:sp>
      <p:sp>
        <p:nvSpPr>
          <p:cNvPr id="53253" name="Datumsplatzhalter 1"/>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5750">
              <a:spcBef>
                <a:spcPct val="30000"/>
              </a:spcBef>
              <a:defRPr sz="1200">
                <a:solidFill>
                  <a:schemeClr val="tx1"/>
                </a:solidFill>
                <a:latin typeface="Arial" panose="020B0604020202020204" pitchFamily="34" charset="0"/>
                <a:cs typeface="Arial" panose="020B0604020202020204" pitchFamily="34" charset="0"/>
              </a:defRPr>
            </a:lvl2pPr>
            <a:lvl3pPr marL="1147763" indent="-227013">
              <a:spcBef>
                <a:spcPct val="30000"/>
              </a:spcBef>
              <a:defRPr sz="1200">
                <a:solidFill>
                  <a:schemeClr val="tx1"/>
                </a:solidFill>
                <a:latin typeface="Arial" panose="020B0604020202020204" pitchFamily="34" charset="0"/>
                <a:cs typeface="Arial" panose="020B0604020202020204" pitchFamily="34" charset="0"/>
              </a:defRPr>
            </a:lvl3pPr>
            <a:lvl4pPr marL="1608138" indent="-227013">
              <a:spcBef>
                <a:spcPct val="30000"/>
              </a:spcBef>
              <a:defRPr sz="1200">
                <a:solidFill>
                  <a:schemeClr val="tx1"/>
                </a:solidFill>
                <a:latin typeface="Arial" panose="020B0604020202020204" pitchFamily="34" charset="0"/>
                <a:cs typeface="Arial" panose="020B0604020202020204" pitchFamily="34" charset="0"/>
              </a:defRPr>
            </a:lvl4pPr>
            <a:lvl5pPr marL="2068513" indent="-227013">
              <a:spcBef>
                <a:spcPct val="30000"/>
              </a:spcBef>
              <a:defRPr sz="1200">
                <a:solidFill>
                  <a:schemeClr val="tx1"/>
                </a:solidFill>
                <a:latin typeface="Arial" panose="020B0604020202020204" pitchFamily="34" charset="0"/>
                <a:cs typeface="Arial" panose="020B0604020202020204" pitchFamily="34" charset="0"/>
              </a:defRPr>
            </a:lvl5pPr>
            <a:lvl6pPr marL="25257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29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01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73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a:solidFill>
                  <a:srgbClr val="000000"/>
                </a:solidFill>
              </a:rPr>
              <a:t>Kommunalbüro für ärztliche Versorgung/Geuter</a:t>
            </a:r>
            <a:endParaRPr lang="en-US" altLang="de-DE">
              <a:solidFill>
                <a:srgbClr val="000000"/>
              </a:solidFill>
            </a:endParaRPr>
          </a:p>
        </p:txBody>
      </p:sp>
    </p:spTree>
    <p:extLst>
      <p:ext uri="{BB962C8B-B14F-4D97-AF65-F5344CB8AC3E}">
        <p14:creationId xmlns:p14="http://schemas.microsoft.com/office/powerpoint/2010/main" val="365659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p:spPr>
        <p:txBody>
          <a:bodyPr/>
          <a:lstStyle/>
          <a:p>
            <a:endParaRPr lang="de-DE" altLang="de-DE">
              <a:latin typeface="Arial" panose="020B0604020202020204" pitchFamily="34" charset="0"/>
              <a:cs typeface="Arial" panose="020B0604020202020204" pitchFamily="34" charset="0"/>
            </a:endParaRPr>
          </a:p>
        </p:txBody>
      </p:sp>
      <p:sp>
        <p:nvSpPr>
          <p:cNvPr id="49156"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363" indent="-282575">
              <a:spcBef>
                <a:spcPct val="30000"/>
              </a:spcBef>
              <a:defRPr sz="1200">
                <a:solidFill>
                  <a:schemeClr val="tx1"/>
                </a:solidFill>
                <a:latin typeface="Arial" panose="020B0604020202020204" pitchFamily="34" charset="0"/>
                <a:cs typeface="Arial" panose="020B0604020202020204" pitchFamily="34" charset="0"/>
              </a:defRPr>
            </a:lvl2pPr>
            <a:lvl3pPr marL="1139825" indent="-225425">
              <a:spcBef>
                <a:spcPct val="30000"/>
              </a:spcBef>
              <a:defRPr sz="1200">
                <a:solidFill>
                  <a:schemeClr val="tx1"/>
                </a:solidFill>
                <a:latin typeface="Arial" panose="020B0604020202020204" pitchFamily="34" charset="0"/>
                <a:cs typeface="Arial" panose="020B0604020202020204" pitchFamily="34" charset="0"/>
              </a:defRPr>
            </a:lvl3pPr>
            <a:lvl4pPr marL="1598613" indent="-225425">
              <a:spcBef>
                <a:spcPct val="30000"/>
              </a:spcBef>
              <a:defRPr sz="1200">
                <a:solidFill>
                  <a:schemeClr val="tx1"/>
                </a:solidFill>
                <a:latin typeface="Arial" panose="020B0604020202020204" pitchFamily="34" charset="0"/>
                <a:cs typeface="Arial" panose="020B0604020202020204" pitchFamily="34" charset="0"/>
              </a:defRPr>
            </a:lvl4pPr>
            <a:lvl5pPr marL="2055813" indent="-225425">
              <a:spcBef>
                <a:spcPct val="30000"/>
              </a:spcBef>
              <a:defRPr sz="1200">
                <a:solidFill>
                  <a:schemeClr val="tx1"/>
                </a:solidFill>
                <a:latin typeface="Arial" panose="020B0604020202020204" pitchFamily="34" charset="0"/>
                <a:cs typeface="Arial" panose="020B0604020202020204" pitchFamily="34" charset="0"/>
              </a:defRPr>
            </a:lvl5pPr>
            <a:lvl6pPr marL="25130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54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430D091-EE7D-48F5-8FDA-A9650C6D3C7C}" type="slidenum">
              <a:rPr lang="en-US" altLang="de-DE" smtClean="0"/>
              <a:pPr>
                <a:spcBef>
                  <a:spcPct val="0"/>
                </a:spcBef>
              </a:pPr>
              <a:t>14</a:t>
            </a:fld>
            <a:endParaRPr lang="en-US" altLang="de-DE"/>
          </a:p>
        </p:txBody>
      </p:sp>
      <p:sp>
        <p:nvSpPr>
          <p:cNvPr id="49157" name="Datumsplatzhalter 1"/>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5750">
              <a:spcBef>
                <a:spcPct val="30000"/>
              </a:spcBef>
              <a:defRPr sz="1200">
                <a:solidFill>
                  <a:schemeClr val="tx1"/>
                </a:solidFill>
                <a:latin typeface="Arial" panose="020B0604020202020204" pitchFamily="34" charset="0"/>
                <a:cs typeface="Arial" panose="020B0604020202020204" pitchFamily="34" charset="0"/>
              </a:defRPr>
            </a:lvl2pPr>
            <a:lvl3pPr marL="1147763" indent="-227013">
              <a:spcBef>
                <a:spcPct val="30000"/>
              </a:spcBef>
              <a:defRPr sz="1200">
                <a:solidFill>
                  <a:schemeClr val="tx1"/>
                </a:solidFill>
                <a:latin typeface="Arial" panose="020B0604020202020204" pitchFamily="34" charset="0"/>
                <a:cs typeface="Arial" panose="020B0604020202020204" pitchFamily="34" charset="0"/>
              </a:defRPr>
            </a:lvl3pPr>
            <a:lvl4pPr marL="1608138" indent="-227013">
              <a:spcBef>
                <a:spcPct val="30000"/>
              </a:spcBef>
              <a:defRPr sz="1200">
                <a:solidFill>
                  <a:schemeClr val="tx1"/>
                </a:solidFill>
                <a:latin typeface="Arial" panose="020B0604020202020204" pitchFamily="34" charset="0"/>
                <a:cs typeface="Arial" panose="020B0604020202020204" pitchFamily="34" charset="0"/>
              </a:defRPr>
            </a:lvl4pPr>
            <a:lvl5pPr marL="2068513" indent="-227013">
              <a:spcBef>
                <a:spcPct val="30000"/>
              </a:spcBef>
              <a:defRPr sz="1200">
                <a:solidFill>
                  <a:schemeClr val="tx1"/>
                </a:solidFill>
                <a:latin typeface="Arial" panose="020B0604020202020204" pitchFamily="34" charset="0"/>
                <a:cs typeface="Arial" panose="020B0604020202020204" pitchFamily="34" charset="0"/>
              </a:defRPr>
            </a:lvl5pPr>
            <a:lvl6pPr marL="25257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29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01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73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a:t>Kommunalbüro für ärztliche Versorgung</a:t>
            </a:r>
            <a:endParaRPr lang="en-US" altLang="de-DE"/>
          </a:p>
        </p:txBody>
      </p:sp>
    </p:spTree>
    <p:extLst>
      <p:ext uri="{BB962C8B-B14F-4D97-AF65-F5344CB8AC3E}">
        <p14:creationId xmlns:p14="http://schemas.microsoft.com/office/powerpoint/2010/main" val="3525874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p:spPr>
        <p:txBody>
          <a:bodyPr/>
          <a:lstStyle/>
          <a:p>
            <a:r>
              <a:rPr lang="de-DE" altLang="de-DE">
                <a:latin typeface="Arial" panose="020B0604020202020204" pitchFamily="34" charset="0"/>
                <a:cs typeface="Arial" panose="020B0604020202020204" pitchFamily="34" charset="0"/>
              </a:rPr>
              <a:t>(…)„. Insgesamt sind heute 38 Personen im Hausärztezentrum Kaufering tätig. Neben den fünf Partnern (Gesellschaftern) beschäftigt die Praxis u. a. drei angestellte Ärztinnen (eine in Vollzeit, zwei in Teilzeit), vier Weiterbildungsassistentinnen, eine Praxismanagerin, 15 Medizinische Fachangestellte (sechs in Vollzeit, neun in Teilzeit), drei Auszubildende, 2 IT-Betreuer (Minijobber) und zwei Bürokräfte (eine in Teilzeit und eine als Minijobberin). Regelmäßig gibt es Anfragen und großes Interesse von Ärztinnen und Ärzten an einer Weiterbildungsstelle oder dauerhaften Anstellung. Die Praxis ist zudem als Lehrpraxis der Technischen Universität München anerkannt. Der Zusammenschluss der Einzelpraxen zur BAG mit Filiale resultierte im Aufbau einer zukunftsfähigen hausärztlichen Versorgungsstruktur mit Strahlkraft für die gesamte Region. Die Struktur scheint – im Gegensatz zu den vormals kleinen Praxen – attraktiv für die nachfolgende Ärztegeneration zu sein, was sich an den erfolgreichen Nachbesetzung der bisher abzugebenden Praxissitze zeigt. Auch für Medizinische Fachangestellte scheint die Struktur sehr attraktiv zu sein, da die Praxis entgegen dem oftmals berichteten Trend fast immer zahlreiche Bewerbungen auf offene Stellen bekommt. Dies gilt auch für Ärztinnen und Ärzte in Weiterbildung: Hier hat die Praxis oft mehr Anfragen/Bewerbungen als zu besetzende Stellen. Gleichzeitig ermöglichte der Zusammenschluss aber auch eine Arbeitsentlastung und bessere Vereinbarkeit von Familie und Arztberuf für die „alteingesessenen“ Ärztinnen und Ärzte (z. B. durch flexiblere Arbeitszeitmodelle und Urlaubsgestaltung). Ein fortlaufender Praxisbetrieb ist zudem auch im Krankheits- oder Fortbildungsfall garantiert. Speziell qualifiziertes Personal mit erweiterter Kompetenz entlastet die Ärztinnen und Ärzte darüber hinaus über die Delegation von Leistungen zusätzlich (beispielsweise in den Bereichen Wund- und Diseasemanagement und Patientenschulungen oder bei Hausbesuchen). Nicht zuletzt führte die Zusammenlegung zu einer besseren Ressourcenauslastung (z. B. der Räume und Geräte), einer Verbesserung der wirtschaftlichen Situation.</a:t>
            </a:r>
          </a:p>
          <a:p>
            <a:r>
              <a:rPr lang="de-DE" altLang="de-DE">
                <a:latin typeface="Arial" panose="020B0604020202020204" pitchFamily="34" charset="0"/>
                <a:cs typeface="Arial" panose="020B0604020202020204" pitchFamily="34" charset="0"/>
              </a:rPr>
              <a:t>Auch die Bevölkerung vor Ort profitiert: Das Leistungsspektrum konnte durch unterschiedliche Kompetenzschwerpunkte der Ärztinnen und Ärzte deutlich erweitert werden und längere, arbeitnehmer- und familienfreundlichere Öffnungszeiten sowie eine täglichen „Notfallsprechstunde“ von 9:00 bis 12:00 Uhr (neben der „normalen“ Terminsprechstunde) wurden umgesetzt. Urlaubsbedingte Praxisschließungen fallen nicht mehr an. Allein zwischen 2012 und 2019 stiegen die Patientenzahlen von 4.600-4.850/Quartal auf 6.700-7.000 /Quartal an.“</a:t>
            </a:r>
          </a:p>
          <a:p>
            <a:endParaRPr lang="de-DE" altLang="de-DE">
              <a:latin typeface="Arial" panose="020B0604020202020204" pitchFamily="34" charset="0"/>
              <a:cs typeface="Arial" panose="020B0604020202020204" pitchFamily="34" charset="0"/>
            </a:endParaRPr>
          </a:p>
        </p:txBody>
      </p:sp>
      <p:sp>
        <p:nvSpPr>
          <p:cNvPr id="16388"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69938" indent="-295275">
              <a:spcBef>
                <a:spcPct val="30000"/>
              </a:spcBef>
              <a:defRPr sz="1200">
                <a:solidFill>
                  <a:schemeClr val="tx1"/>
                </a:solidFill>
                <a:latin typeface="Arial" panose="020B0604020202020204" pitchFamily="34" charset="0"/>
                <a:cs typeface="Arial" panose="020B0604020202020204" pitchFamily="34" charset="0"/>
              </a:defRPr>
            </a:lvl2pPr>
            <a:lvl3pPr marL="1184275" indent="-236538">
              <a:spcBef>
                <a:spcPct val="30000"/>
              </a:spcBef>
              <a:defRPr sz="1200">
                <a:solidFill>
                  <a:schemeClr val="tx1"/>
                </a:solidFill>
                <a:latin typeface="Arial" panose="020B0604020202020204" pitchFamily="34" charset="0"/>
                <a:cs typeface="Arial" panose="020B0604020202020204" pitchFamily="34" charset="0"/>
              </a:defRPr>
            </a:lvl3pPr>
            <a:lvl4pPr marL="1657350" indent="-236538">
              <a:spcBef>
                <a:spcPct val="30000"/>
              </a:spcBef>
              <a:defRPr sz="1200">
                <a:solidFill>
                  <a:schemeClr val="tx1"/>
                </a:solidFill>
                <a:latin typeface="Arial" panose="020B0604020202020204" pitchFamily="34" charset="0"/>
                <a:cs typeface="Arial" panose="020B0604020202020204" pitchFamily="34" charset="0"/>
              </a:defRPr>
            </a:lvl4pPr>
            <a:lvl5pPr marL="2132013" indent="-236538">
              <a:spcBef>
                <a:spcPct val="30000"/>
              </a:spcBef>
              <a:defRPr sz="1200">
                <a:solidFill>
                  <a:schemeClr val="tx1"/>
                </a:solidFill>
                <a:latin typeface="Arial" panose="020B0604020202020204" pitchFamily="34" charset="0"/>
                <a:cs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5FCF35-63FC-4AF7-B1E1-1F0AC08DB307}" type="slidenum">
              <a:rPr lang="en-US" altLang="de-DE" smtClean="0">
                <a:solidFill>
                  <a:srgbClr val="000000"/>
                </a:solidFill>
              </a:rPr>
              <a:pPr>
                <a:spcBef>
                  <a:spcPct val="0"/>
                </a:spcBef>
              </a:pPr>
              <a:t>15</a:t>
            </a:fld>
            <a:endParaRPr lang="en-US" altLang="de-DE">
              <a:solidFill>
                <a:srgbClr val="000000"/>
              </a:solidFill>
            </a:endParaRPr>
          </a:p>
        </p:txBody>
      </p:sp>
    </p:spTree>
    <p:extLst>
      <p:ext uri="{BB962C8B-B14F-4D97-AF65-F5344CB8AC3E}">
        <p14:creationId xmlns:p14="http://schemas.microsoft.com/office/powerpoint/2010/main" val="168152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lienbildplatzhalter 1"/>
          <p:cNvSpPr>
            <a:spLocks noGrp="1" noRot="1" noChangeAspect="1" noTextEdit="1"/>
          </p:cNvSpPr>
          <p:nvPr>
            <p:ph type="sldImg"/>
          </p:nvPr>
        </p:nvSpPr>
        <p:spPr>
          <a:ln/>
        </p:spPr>
      </p:sp>
      <p:sp>
        <p:nvSpPr>
          <p:cNvPr id="117763" name="Notizenplatzhalter 2"/>
          <p:cNvSpPr>
            <a:spLocks noGrp="1"/>
          </p:cNvSpPr>
          <p:nvPr>
            <p:ph type="body" idx="1"/>
          </p:nvPr>
        </p:nvSpPr>
        <p:spPr>
          <a:noFill/>
        </p:spPr>
        <p:txBody>
          <a:bodyPr/>
          <a:lstStyle/>
          <a:p>
            <a:pPr marL="176213" indent="-176213">
              <a:buFontTx/>
              <a:buChar char="•"/>
            </a:pPr>
            <a:r>
              <a:rPr lang="de-DE" altLang="de-DE" dirty="0">
                <a:latin typeface="Arial" panose="020B0604020202020204" pitchFamily="34" charset="0"/>
                <a:cs typeface="Arial" panose="020B0604020202020204" pitchFamily="34" charset="0"/>
              </a:rPr>
              <a:t>Eröffnung der Praxis 1983 durch Hr. Dr. Geyer.</a:t>
            </a:r>
          </a:p>
          <a:p>
            <a:pPr marL="176213" indent="-176213">
              <a:buFontTx/>
              <a:buChar char="•"/>
            </a:pPr>
            <a:r>
              <a:rPr lang="de-DE" altLang="de-DE" dirty="0">
                <a:latin typeface="Arial" panose="020B0604020202020204" pitchFamily="34" charset="0"/>
                <a:cs typeface="Arial" panose="020B0604020202020204" pitchFamily="34" charset="0"/>
              </a:rPr>
              <a:t>Schließlich schloss seine Frau – Fr. Dr. </a:t>
            </a:r>
            <a:r>
              <a:rPr lang="de-DE" altLang="de-DE" dirty="0" err="1">
                <a:latin typeface="Arial" panose="020B0604020202020204" pitchFamily="34" charset="0"/>
                <a:cs typeface="Arial" panose="020B0604020202020204" pitchFamily="34" charset="0"/>
              </a:rPr>
              <a:t>Gromotka</a:t>
            </a:r>
            <a:r>
              <a:rPr lang="de-DE" altLang="de-DE" dirty="0">
                <a:latin typeface="Arial" panose="020B0604020202020204" pitchFamily="34" charset="0"/>
                <a:cs typeface="Arial" panose="020B0604020202020204" pitchFamily="34" charset="0"/>
              </a:rPr>
              <a:t>-Geyer sich der Praxis an</a:t>
            </a:r>
          </a:p>
          <a:p>
            <a:pPr marL="176213" indent="-176213">
              <a:buFontTx/>
              <a:buChar char="•"/>
            </a:pPr>
            <a:r>
              <a:rPr lang="de-DE" altLang="de-DE" dirty="0">
                <a:latin typeface="Arial" panose="020B0604020202020204" pitchFamily="34" charset="0"/>
                <a:cs typeface="Arial" panose="020B0604020202020204" pitchFamily="34" charset="0"/>
              </a:rPr>
              <a:t>Seit 2012 erfolgte die Nachfolgersuche</a:t>
            </a:r>
          </a:p>
          <a:p>
            <a:pPr marL="176213" indent="-176213">
              <a:buFontTx/>
              <a:buChar char="•"/>
            </a:pPr>
            <a:r>
              <a:rPr lang="de-DE" altLang="de-DE" dirty="0">
                <a:latin typeface="Arial" panose="020B0604020202020204" pitchFamily="34" charset="0"/>
                <a:cs typeface="Arial" panose="020B0604020202020204" pitchFamily="34" charset="0"/>
              </a:rPr>
              <a:t>Dr. Valentin – gebürtig aus der Region stammend – konnte 2019 in Weiterbildung (letztes Jahr der WB) in die Praxis einsteigen, nachdem er in München studiert hat und dort einen Großteil seiner Facharzt-Weiterbildung absolviert hat.</a:t>
            </a:r>
          </a:p>
          <a:p>
            <a:pPr marL="176213" indent="-176213">
              <a:buFontTx/>
              <a:buChar char="•"/>
            </a:pPr>
            <a:r>
              <a:rPr lang="de-DE" altLang="de-DE" dirty="0">
                <a:latin typeface="Arial" panose="020B0604020202020204" pitchFamily="34" charset="0"/>
                <a:cs typeface="Arial" panose="020B0604020202020204" pitchFamily="34" charset="0"/>
              </a:rPr>
              <a:t>Die Gemeinde unterstützte u.a. Hr. Dr. Valentins Frau (</a:t>
            </a:r>
            <a:r>
              <a:rPr lang="de-DE" altLang="de-DE" i="1" dirty="0">
                <a:latin typeface="Arial" panose="020B0604020202020204" pitchFamily="34" charset="0"/>
                <a:cs typeface="Arial" panose="020B0604020202020204" pitchFamily="34" charset="0"/>
              </a:rPr>
              <a:t>Lehrerin - vertraulich</a:t>
            </a:r>
            <a:r>
              <a:rPr lang="de-DE" altLang="de-DE" dirty="0">
                <a:latin typeface="Arial" panose="020B0604020202020204" pitchFamily="34" charset="0"/>
                <a:cs typeface="Arial" panose="020B0604020202020204" pitchFamily="34" charset="0"/>
              </a:rPr>
              <a:t>) bei ihrem Versetzungsantrag, um auch in der Region arbeiten zu können</a:t>
            </a:r>
          </a:p>
          <a:p>
            <a:pPr marL="176213" indent="-176213">
              <a:buFontTx/>
              <a:buChar char="•"/>
            </a:pPr>
            <a:r>
              <a:rPr lang="de-DE" altLang="de-DE" dirty="0">
                <a:latin typeface="Arial" panose="020B0604020202020204" pitchFamily="34" charset="0"/>
                <a:cs typeface="Arial" panose="020B0604020202020204" pitchFamily="34" charset="0"/>
              </a:rPr>
              <a:t>Weiteres Engagement der Gemeinde bei der Entwicklung der ärztlichen Versorgung: Errichtung des „Gesundheitszentrum </a:t>
            </a:r>
            <a:r>
              <a:rPr lang="de-DE" altLang="de-DE" dirty="0" err="1">
                <a:latin typeface="Arial" panose="020B0604020202020204" pitchFamily="34" charset="0"/>
                <a:cs typeface="Arial" panose="020B0604020202020204" pitchFamily="34" charset="0"/>
              </a:rPr>
              <a:t>Ortenburg</a:t>
            </a:r>
            <a:r>
              <a:rPr lang="de-DE" altLang="de-DE" dirty="0">
                <a:latin typeface="Arial" panose="020B0604020202020204" pitchFamily="34" charset="0"/>
                <a:cs typeface="Arial" panose="020B0604020202020204" pitchFamily="34" charset="0"/>
              </a:rPr>
              <a:t>“ – Eröffnung im Jahr 2020 (barrierefrei und nach neuestem energetischen Standard; zentrale Lage und ausreichend Parkmöglichkeiten); dort werden folgende Gesundheitsleistungen angeboten: Kinderarztpraxis, Orthopädiepraxis, Ergotherapie sowie zwei mobile Pflegedienste + ab 01/2023: Hausarztpraxis; Ausweitungsmöglichkeiten vorhanden</a:t>
            </a:r>
          </a:p>
          <a:p>
            <a:pPr marL="0" indent="0">
              <a:buFontTx/>
              <a:buNone/>
            </a:pPr>
            <a:r>
              <a:rPr lang="de-DE" altLang="de-DE" b="1" dirty="0">
                <a:latin typeface="Arial" panose="020B0604020202020204" pitchFamily="34" charset="0"/>
                <a:cs typeface="Arial" panose="020B0604020202020204" pitchFamily="34" charset="0"/>
              </a:rPr>
              <a:t>Neu:</a:t>
            </a:r>
          </a:p>
          <a:p>
            <a:pPr marL="176213" indent="-176213">
              <a:buFontTx/>
              <a:buChar char="•"/>
            </a:pPr>
            <a:r>
              <a:rPr lang="de-DE" altLang="de-DE" dirty="0">
                <a:latin typeface="Arial" panose="020B0604020202020204" pitchFamily="34" charset="0"/>
                <a:cs typeface="Arial" panose="020B0604020202020204" pitchFamily="34" charset="0"/>
              </a:rPr>
              <a:t>Weitere angestellte</a:t>
            </a:r>
            <a:r>
              <a:rPr lang="de-DE" altLang="de-DE" baseline="0" dirty="0">
                <a:latin typeface="Arial" panose="020B0604020202020204" pitchFamily="34" charset="0"/>
                <a:cs typeface="Arial" panose="020B0604020202020204" pitchFamily="34" charset="0"/>
              </a:rPr>
              <a:t> Ärztin seit November 23: Dr. Regina Nagler</a:t>
            </a:r>
          </a:p>
          <a:p>
            <a:pPr marL="176213" indent="-176213">
              <a:buFontTx/>
              <a:buChar char="•"/>
            </a:pPr>
            <a:r>
              <a:rPr lang="de-DE" altLang="de-DE" baseline="0" dirty="0">
                <a:latin typeface="Arial" panose="020B0604020202020204" pitchFamily="34" charset="0"/>
                <a:cs typeface="Arial" panose="020B0604020202020204" pitchFamily="34" charset="0"/>
              </a:rPr>
              <a:t>Ab Juli 2024: Übernahme der Gemeinschaftspraxis Bachhuber in </a:t>
            </a:r>
            <a:r>
              <a:rPr lang="de-DE" altLang="de-DE" baseline="0" dirty="0" err="1">
                <a:latin typeface="Arial" panose="020B0604020202020204" pitchFamily="34" charset="0"/>
                <a:cs typeface="Arial" panose="020B0604020202020204" pitchFamily="34" charset="0"/>
              </a:rPr>
              <a:t>Ortenburg</a:t>
            </a:r>
            <a:r>
              <a:rPr lang="de-DE" altLang="de-DE" baseline="0" dirty="0">
                <a:latin typeface="Arial" panose="020B0604020202020204" pitchFamily="34" charset="0"/>
                <a:cs typeface="Arial" panose="020B0604020202020204" pitchFamily="34" charset="0"/>
              </a:rPr>
              <a:t> durch Dr. Valentin – Umbenennung in „Ladarztpraxis </a:t>
            </a:r>
            <a:r>
              <a:rPr lang="de-DE" altLang="de-DE" baseline="0" dirty="0" err="1">
                <a:latin typeface="Arial" panose="020B0604020202020204" pitchFamily="34" charset="0"/>
                <a:cs typeface="Arial" panose="020B0604020202020204" pitchFamily="34" charset="0"/>
              </a:rPr>
              <a:t>Ortenburg</a:t>
            </a:r>
            <a:r>
              <a:rPr lang="de-DE" altLang="de-DE" baseline="0" dirty="0">
                <a:latin typeface="Arial" panose="020B0604020202020204" pitchFamily="34" charset="0"/>
                <a:cs typeface="Arial" panose="020B0604020202020204" pitchFamily="34" charset="0"/>
              </a:rPr>
              <a:t>“ [ehemalige Praxis des Ärzteehepaars Dr. Monika Brandt-Bachhuber und Robert Bachhuber; Fr. Dr. Brandt-Bachhuber hat sich zum 30.06.24 in den Ruhestand verabschiedet, Robert Bachhuber ist weiterhin angestellt in der Praxis tätig]</a:t>
            </a:r>
          </a:p>
          <a:p>
            <a:pPr marL="176213" indent="-176213">
              <a:buFontTx/>
              <a:buChar char="•"/>
            </a:pPr>
            <a:r>
              <a:rPr lang="de-DE" altLang="de-DE" baseline="0" dirty="0">
                <a:latin typeface="Arial" panose="020B0604020202020204" pitchFamily="34" charset="0"/>
                <a:cs typeface="Arial" panose="020B0604020202020204" pitchFamily="34" charset="0"/>
              </a:rPr>
              <a:t>Die beiden angestellten Ärztinnen Frau Dr. Nagler und Frau </a:t>
            </a:r>
            <a:r>
              <a:rPr lang="de-DE" altLang="de-DE" baseline="0" dirty="0" err="1">
                <a:latin typeface="Arial" panose="020B0604020202020204" pitchFamily="34" charset="0"/>
                <a:cs typeface="Arial" panose="020B0604020202020204" pitchFamily="34" charset="0"/>
              </a:rPr>
              <a:t>Greiler</a:t>
            </a:r>
            <a:r>
              <a:rPr lang="de-DE" altLang="de-DE" baseline="0" dirty="0">
                <a:latin typeface="Arial" panose="020B0604020202020204" pitchFamily="34" charset="0"/>
                <a:cs typeface="Arial" panose="020B0604020202020204" pitchFamily="34" charset="0"/>
              </a:rPr>
              <a:t> sind weiterhin am Praxisstandort </a:t>
            </a:r>
            <a:r>
              <a:rPr lang="de-DE" altLang="de-DE" baseline="0" dirty="0" err="1">
                <a:latin typeface="Arial" panose="020B0604020202020204" pitchFamily="34" charset="0"/>
                <a:cs typeface="Arial" panose="020B0604020202020204" pitchFamily="34" charset="0"/>
              </a:rPr>
              <a:t>Dorfbach</a:t>
            </a:r>
            <a:r>
              <a:rPr lang="de-DE" altLang="de-DE" baseline="0" dirty="0">
                <a:latin typeface="Arial" panose="020B0604020202020204" pitchFamily="34" charset="0"/>
                <a:cs typeface="Arial" panose="020B0604020202020204" pitchFamily="34" charset="0"/>
              </a:rPr>
              <a:t> tätig, Dr. Valentin wechselt zwischen den Praxisstandorten </a:t>
            </a:r>
          </a:p>
          <a:p>
            <a:pPr marL="176213" indent="-176213">
              <a:buFontTx/>
              <a:buChar char="•"/>
            </a:pPr>
            <a:r>
              <a:rPr lang="de-DE" altLang="de-DE" baseline="0" dirty="0">
                <a:latin typeface="Arial" panose="020B0604020202020204" pitchFamily="34" charset="0"/>
                <a:cs typeface="Arial" panose="020B0604020202020204" pitchFamily="34" charset="0"/>
              </a:rPr>
              <a:t>Zudem seit 07/24: Arzt in Weiterbildung für 1 Jahr (Herr Mirza </a:t>
            </a:r>
            <a:r>
              <a:rPr lang="de-DE" altLang="de-DE" baseline="0" dirty="0" err="1">
                <a:latin typeface="Arial" panose="020B0604020202020204" pitchFamily="34" charset="0"/>
                <a:cs typeface="Arial" panose="020B0604020202020204" pitchFamily="34" charset="0"/>
              </a:rPr>
              <a:t>Alunovic</a:t>
            </a:r>
            <a:r>
              <a:rPr lang="de-DE" altLang="de-DE" baseline="0" dirty="0">
                <a:latin typeface="Arial" panose="020B0604020202020204" pitchFamily="34" charset="0"/>
                <a:cs typeface="Arial" panose="020B0604020202020204" pitchFamily="34" charset="0"/>
              </a:rPr>
              <a:t>) abwechselnd an beiden Praxisstandorten tätig</a:t>
            </a:r>
            <a:endParaRPr lang="de-DE" altLang="de-DE" dirty="0">
              <a:latin typeface="Arial" panose="020B0604020202020204" pitchFamily="34" charset="0"/>
              <a:cs typeface="Arial" panose="020B0604020202020204" pitchFamily="34" charset="0"/>
            </a:endParaRPr>
          </a:p>
        </p:txBody>
      </p:sp>
      <p:sp>
        <p:nvSpPr>
          <p:cNvPr id="117764" name="Datumsplatzhalter 3"/>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7350" indent="-236538">
              <a:defRPr>
                <a:solidFill>
                  <a:schemeClr val="tx1"/>
                </a:solidFill>
                <a:latin typeface="Arial" panose="020B0604020202020204" pitchFamily="34" charset="0"/>
              </a:defRPr>
            </a:lvl4pPr>
            <a:lvl5pPr marL="2132013" indent="-236538">
              <a:defRPr>
                <a:solidFill>
                  <a:schemeClr val="tx1"/>
                </a:solidFill>
                <a:latin typeface="Arial" panose="020B0604020202020204" pitchFamily="34" charset="0"/>
              </a:defRPr>
            </a:lvl5pPr>
            <a:lvl6pPr marL="2589213" indent="-236538" eaLnBrk="0" fontAlgn="base" hangingPunct="0">
              <a:spcBef>
                <a:spcPct val="0"/>
              </a:spcBef>
              <a:spcAft>
                <a:spcPct val="0"/>
              </a:spcAft>
              <a:defRPr>
                <a:solidFill>
                  <a:schemeClr val="tx1"/>
                </a:solidFill>
                <a:latin typeface="Arial" panose="020B0604020202020204" pitchFamily="34" charset="0"/>
              </a:defRPr>
            </a:lvl6pPr>
            <a:lvl7pPr marL="3046413" indent="-236538" eaLnBrk="0" fontAlgn="base" hangingPunct="0">
              <a:spcBef>
                <a:spcPct val="0"/>
              </a:spcBef>
              <a:spcAft>
                <a:spcPct val="0"/>
              </a:spcAft>
              <a:defRPr>
                <a:solidFill>
                  <a:schemeClr val="tx1"/>
                </a:solidFill>
                <a:latin typeface="Arial" panose="020B0604020202020204" pitchFamily="34" charset="0"/>
              </a:defRPr>
            </a:lvl7pPr>
            <a:lvl8pPr marL="3503613" indent="-236538" eaLnBrk="0" fontAlgn="base" hangingPunct="0">
              <a:spcBef>
                <a:spcPct val="0"/>
              </a:spcBef>
              <a:spcAft>
                <a:spcPct val="0"/>
              </a:spcAft>
              <a:defRPr>
                <a:solidFill>
                  <a:schemeClr val="tx1"/>
                </a:solidFill>
                <a:latin typeface="Arial" panose="020B0604020202020204" pitchFamily="34" charset="0"/>
              </a:defRPr>
            </a:lvl8pPr>
            <a:lvl9pPr marL="3960813" indent="-236538" eaLnBrk="0" fontAlgn="base" hangingPunct="0">
              <a:spcBef>
                <a:spcPct val="0"/>
              </a:spcBef>
              <a:spcAft>
                <a:spcPct val="0"/>
              </a:spcAft>
              <a:defRPr>
                <a:solidFill>
                  <a:schemeClr val="tx1"/>
                </a:solidFill>
                <a:latin typeface="Arial" panose="020B0604020202020204" pitchFamily="34" charset="0"/>
              </a:defRPr>
            </a:lvl9pPr>
          </a:lstStyle>
          <a:p>
            <a:r>
              <a:rPr lang="de-DE" altLang="de-DE"/>
              <a:t>Kommunalbüro für ärztliche Versorgung</a:t>
            </a:r>
            <a:endParaRPr lang="en-US" altLang="de-DE"/>
          </a:p>
        </p:txBody>
      </p:sp>
      <p:sp>
        <p:nvSpPr>
          <p:cNvPr id="117765" name="Foliennummernplatzhalter 4"/>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69938" indent="-295275">
              <a:defRPr>
                <a:solidFill>
                  <a:schemeClr val="tx1"/>
                </a:solidFill>
                <a:latin typeface="Arial" panose="020B0604020202020204" pitchFamily="34" charset="0"/>
              </a:defRPr>
            </a:lvl2pPr>
            <a:lvl3pPr marL="1184275" indent="-236538">
              <a:defRPr>
                <a:solidFill>
                  <a:schemeClr val="tx1"/>
                </a:solidFill>
                <a:latin typeface="Arial" panose="020B0604020202020204" pitchFamily="34" charset="0"/>
              </a:defRPr>
            </a:lvl3pPr>
            <a:lvl4pPr marL="1657350" indent="-236538">
              <a:defRPr>
                <a:solidFill>
                  <a:schemeClr val="tx1"/>
                </a:solidFill>
                <a:latin typeface="Arial" panose="020B0604020202020204" pitchFamily="34" charset="0"/>
              </a:defRPr>
            </a:lvl4pPr>
            <a:lvl5pPr marL="2132013" indent="-236538">
              <a:defRPr>
                <a:solidFill>
                  <a:schemeClr val="tx1"/>
                </a:solidFill>
                <a:latin typeface="Arial" panose="020B0604020202020204" pitchFamily="34" charset="0"/>
              </a:defRPr>
            </a:lvl5pPr>
            <a:lvl6pPr marL="2589213" indent="-236538" eaLnBrk="0" fontAlgn="base" hangingPunct="0">
              <a:spcBef>
                <a:spcPct val="0"/>
              </a:spcBef>
              <a:spcAft>
                <a:spcPct val="0"/>
              </a:spcAft>
              <a:defRPr>
                <a:solidFill>
                  <a:schemeClr val="tx1"/>
                </a:solidFill>
                <a:latin typeface="Arial" panose="020B0604020202020204" pitchFamily="34" charset="0"/>
              </a:defRPr>
            </a:lvl6pPr>
            <a:lvl7pPr marL="3046413" indent="-236538" eaLnBrk="0" fontAlgn="base" hangingPunct="0">
              <a:spcBef>
                <a:spcPct val="0"/>
              </a:spcBef>
              <a:spcAft>
                <a:spcPct val="0"/>
              </a:spcAft>
              <a:defRPr>
                <a:solidFill>
                  <a:schemeClr val="tx1"/>
                </a:solidFill>
                <a:latin typeface="Arial" panose="020B0604020202020204" pitchFamily="34" charset="0"/>
              </a:defRPr>
            </a:lvl7pPr>
            <a:lvl8pPr marL="3503613" indent="-236538" eaLnBrk="0" fontAlgn="base" hangingPunct="0">
              <a:spcBef>
                <a:spcPct val="0"/>
              </a:spcBef>
              <a:spcAft>
                <a:spcPct val="0"/>
              </a:spcAft>
              <a:defRPr>
                <a:solidFill>
                  <a:schemeClr val="tx1"/>
                </a:solidFill>
                <a:latin typeface="Arial" panose="020B0604020202020204" pitchFamily="34" charset="0"/>
              </a:defRPr>
            </a:lvl8pPr>
            <a:lvl9pPr marL="3960813" indent="-236538" eaLnBrk="0" fontAlgn="base" hangingPunct="0">
              <a:spcBef>
                <a:spcPct val="0"/>
              </a:spcBef>
              <a:spcAft>
                <a:spcPct val="0"/>
              </a:spcAft>
              <a:defRPr>
                <a:solidFill>
                  <a:schemeClr val="tx1"/>
                </a:solidFill>
                <a:latin typeface="Arial" panose="020B0604020202020204" pitchFamily="34" charset="0"/>
              </a:defRPr>
            </a:lvl9pPr>
          </a:lstStyle>
          <a:p>
            <a:fld id="{C557FCA7-11F6-420A-BB64-AF4D350D0594}" type="slidenum">
              <a:rPr lang="en-US" altLang="de-DE" smtClean="0"/>
              <a:pPr/>
              <a:t>16</a:t>
            </a:fld>
            <a:endParaRPr lang="en-US" altLang="de-DE"/>
          </a:p>
        </p:txBody>
      </p:sp>
    </p:spTree>
    <p:extLst>
      <p:ext uri="{BB962C8B-B14F-4D97-AF65-F5344CB8AC3E}">
        <p14:creationId xmlns:p14="http://schemas.microsoft.com/office/powerpoint/2010/main" val="1730319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noFill/>
        </p:spPr>
        <p:txBody>
          <a:bodyPr/>
          <a:lstStyle/>
          <a:p>
            <a:endParaRPr lang="de-DE" altLang="de-DE">
              <a:latin typeface="Arial" panose="020B0604020202020204" pitchFamily="34" charset="0"/>
              <a:cs typeface="Arial" panose="020B0604020202020204" pitchFamily="34" charset="0"/>
            </a:endParaRPr>
          </a:p>
        </p:txBody>
      </p:sp>
      <p:sp>
        <p:nvSpPr>
          <p:cNvPr id="61444"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FCC08AD-20D1-45C0-A27E-8BCF85AE99C9}" type="slidenum">
              <a:rPr lang="en-US" altLang="de-DE" smtClean="0">
                <a:solidFill>
                  <a:srgbClr val="000000"/>
                </a:solidFill>
              </a:rPr>
              <a:pPr>
                <a:spcBef>
                  <a:spcPct val="0"/>
                </a:spcBef>
              </a:pPr>
              <a:t>17</a:t>
            </a:fld>
            <a:endParaRPr lang="en-US" altLang="de-DE">
              <a:solidFill>
                <a:srgbClr val="000000"/>
              </a:solidFill>
            </a:endParaRPr>
          </a:p>
        </p:txBody>
      </p:sp>
    </p:spTree>
    <p:extLst>
      <p:ext uri="{BB962C8B-B14F-4D97-AF65-F5344CB8AC3E}">
        <p14:creationId xmlns:p14="http://schemas.microsoft.com/office/powerpoint/2010/main" val="1383894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a:ln/>
        </p:spPr>
      </p:sp>
      <p:sp>
        <p:nvSpPr>
          <p:cNvPr id="75779" name="Notizenplatzhalter 2"/>
          <p:cNvSpPr>
            <a:spLocks noGrp="1"/>
          </p:cNvSpPr>
          <p:nvPr>
            <p:ph type="body" idx="1"/>
          </p:nvPr>
        </p:nvSpPr>
        <p:spPr>
          <a:noFill/>
        </p:spPr>
        <p:txBody>
          <a:bodyPr/>
          <a:lstStyle/>
          <a:p>
            <a:endParaRPr lang="de-DE" altLang="de-DE">
              <a:latin typeface="Arial" panose="020B0604020202020204" pitchFamily="34" charset="0"/>
              <a:cs typeface="Arial" panose="020B0604020202020204" pitchFamily="34" charset="0"/>
            </a:endParaRPr>
          </a:p>
        </p:txBody>
      </p:sp>
      <p:sp>
        <p:nvSpPr>
          <p:cNvPr id="75780"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6125" indent="-285750">
              <a:spcBef>
                <a:spcPct val="30000"/>
              </a:spcBef>
              <a:defRPr sz="1200">
                <a:solidFill>
                  <a:schemeClr val="tx1"/>
                </a:solidFill>
                <a:latin typeface="Arial" panose="020B0604020202020204" pitchFamily="34" charset="0"/>
                <a:cs typeface="Arial" panose="020B0604020202020204" pitchFamily="34" charset="0"/>
              </a:defRPr>
            </a:lvl2pPr>
            <a:lvl3pPr marL="1149350" indent="-228600">
              <a:spcBef>
                <a:spcPct val="30000"/>
              </a:spcBef>
              <a:defRPr sz="1200">
                <a:solidFill>
                  <a:schemeClr val="tx1"/>
                </a:solidFill>
                <a:latin typeface="Arial" panose="020B0604020202020204" pitchFamily="34" charset="0"/>
                <a:cs typeface="Arial" panose="020B0604020202020204" pitchFamily="34" charset="0"/>
              </a:defRPr>
            </a:lvl3pPr>
            <a:lvl4pPr marL="1609725" indent="-228600">
              <a:spcBef>
                <a:spcPct val="30000"/>
              </a:spcBef>
              <a:defRPr sz="1200">
                <a:solidFill>
                  <a:schemeClr val="tx1"/>
                </a:solidFill>
                <a:latin typeface="Arial" panose="020B0604020202020204" pitchFamily="34" charset="0"/>
                <a:cs typeface="Arial" panose="020B0604020202020204" pitchFamily="34" charset="0"/>
              </a:defRPr>
            </a:lvl4pPr>
            <a:lvl5pPr marL="2070100" indent="-228600">
              <a:spcBef>
                <a:spcPct val="30000"/>
              </a:spcBef>
              <a:defRPr sz="1200">
                <a:solidFill>
                  <a:schemeClr val="tx1"/>
                </a:solidFill>
                <a:latin typeface="Arial" panose="020B0604020202020204" pitchFamily="34" charset="0"/>
                <a:cs typeface="Arial" panose="020B0604020202020204" pitchFamily="34" charset="0"/>
              </a:defRPr>
            </a:lvl5pPr>
            <a:lvl6pPr marL="25273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845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417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89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A7DAEE-7A84-4E5D-BA1C-7425FF4DCCE6}" type="slidenum">
              <a:rPr lang="en-US" altLang="de-DE" smtClean="0"/>
              <a:pPr>
                <a:spcBef>
                  <a:spcPct val="0"/>
                </a:spcBef>
              </a:pPr>
              <a:t>18</a:t>
            </a:fld>
            <a:endParaRPr lang="en-US" altLang="de-DE"/>
          </a:p>
        </p:txBody>
      </p:sp>
    </p:spTree>
    <p:extLst>
      <p:ext uri="{BB962C8B-B14F-4D97-AF65-F5344CB8AC3E}">
        <p14:creationId xmlns:p14="http://schemas.microsoft.com/office/powerpoint/2010/main" val="112253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ln/>
        </p:spPr>
      </p:sp>
      <p:sp>
        <p:nvSpPr>
          <p:cNvPr id="71683" name="Notizenplatzhalter 2"/>
          <p:cNvSpPr>
            <a:spLocks noGrp="1"/>
          </p:cNvSpPr>
          <p:nvPr>
            <p:ph type="body" idx="1"/>
          </p:nvPr>
        </p:nvSpPr>
        <p:spPr>
          <a:noFill/>
        </p:spPr>
        <p:txBody>
          <a:bodyPr/>
          <a:lstStyle/>
          <a:p>
            <a:endParaRPr lang="de-DE" altLang="de-DE">
              <a:latin typeface="Arial" panose="020B0604020202020204" pitchFamily="34" charset="0"/>
              <a:cs typeface="Arial" panose="020B0604020202020204" pitchFamily="34" charset="0"/>
            </a:endParaRPr>
          </a:p>
        </p:txBody>
      </p:sp>
      <p:sp>
        <p:nvSpPr>
          <p:cNvPr id="71684" name="Datumsplatzhalter 3"/>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a:t>Kommunalbüro für ärztliche Versorgung</a:t>
            </a:r>
            <a:endParaRPr lang="en-US" altLang="de-DE"/>
          </a:p>
        </p:txBody>
      </p:sp>
      <p:sp>
        <p:nvSpPr>
          <p:cNvPr id="71685" name="Foliennummernplatzhalter 4"/>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BBD5EC5-6D9B-468A-A31A-8D7E18090B7C}" type="slidenum">
              <a:rPr lang="en-US" altLang="de-DE" smtClean="0"/>
              <a:pPr>
                <a:spcBef>
                  <a:spcPct val="0"/>
                </a:spcBef>
              </a:pPr>
              <a:t>4</a:t>
            </a:fld>
            <a:endParaRPr lang="en-US" altLang="de-DE"/>
          </a:p>
        </p:txBody>
      </p:sp>
    </p:spTree>
    <p:extLst>
      <p:ext uri="{BB962C8B-B14F-4D97-AF65-F5344CB8AC3E}">
        <p14:creationId xmlns:p14="http://schemas.microsoft.com/office/powerpoint/2010/main" val="2873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p:spPr>
        <p:txBody>
          <a:bodyPr/>
          <a:lstStyle/>
          <a:p>
            <a:r>
              <a:rPr lang="de-DE" altLang="de-DE">
                <a:latin typeface="Arial" panose="020B0604020202020204" pitchFamily="34" charset="0"/>
                <a:cs typeface="Arial" panose="020B0604020202020204" pitchFamily="34" charset="0"/>
              </a:rPr>
              <a:t>Ich möchte dabei den Schwerpunkt bewusst auf die Entwicklungen in der Ärzteschaft legen.</a:t>
            </a:r>
          </a:p>
          <a:p>
            <a:r>
              <a:rPr lang="de-DE" altLang="de-DE">
                <a:latin typeface="Arial" panose="020B0604020202020204" pitchFamily="34" charset="0"/>
                <a:cs typeface="Arial" panose="020B0604020202020204" pitchFamily="34" charset="0"/>
              </a:rPr>
              <a:t>Weitere Entwicklungen wie demografischer Wandel, weitere gesellschaftliche Entwicklungen und medizinisch-technischer Fortschritt werden hier jetzt nicht näher von mir diskutiert. Selbstverständlich haben diese Entwicklungen aber ebenso einen wichtigen Einfluss auf die Versorgung.</a:t>
            </a:r>
          </a:p>
        </p:txBody>
      </p:sp>
      <p:sp>
        <p:nvSpPr>
          <p:cNvPr id="38916"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5B2520-CDE3-4D3D-8EC4-D8BBF2AE80EC}" type="slidenum">
              <a:rPr lang="en-US" altLang="de-DE" smtClean="0">
                <a:solidFill>
                  <a:srgbClr val="000000"/>
                </a:solidFill>
              </a:rPr>
              <a:pPr>
                <a:spcBef>
                  <a:spcPct val="0"/>
                </a:spcBef>
              </a:pPr>
              <a:t>5</a:t>
            </a:fld>
            <a:endParaRPr lang="en-US" altLang="de-DE">
              <a:solidFill>
                <a:srgbClr val="000000"/>
              </a:solidFill>
            </a:endParaRPr>
          </a:p>
        </p:txBody>
      </p:sp>
    </p:spTree>
    <p:extLst>
      <p:ext uri="{BB962C8B-B14F-4D97-AF65-F5344CB8AC3E}">
        <p14:creationId xmlns:p14="http://schemas.microsoft.com/office/powerpoint/2010/main" val="82616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a:latin typeface="Arial" panose="020B0604020202020204" pitchFamily="34" charset="0"/>
                <a:cs typeface="Arial" panose="020B0604020202020204" pitchFamily="34" charset="0"/>
              </a:rPr>
              <a:t>Einrichtungen: Medizinische Versorgungszentren, Einrichtungen nach § 311 Sozialgesetzbuch V, KV-Eigeneinrichtungen und kommunale Eigeneinrichtungen (hier: „Einrichtungen (MVZ)“, da in Bayern momentan nur MVZ)</a:t>
            </a:r>
          </a:p>
          <a:p>
            <a:endParaRPr lang="de-DE" dirty="0"/>
          </a:p>
        </p:txBody>
      </p:sp>
      <p:sp>
        <p:nvSpPr>
          <p:cNvPr id="4" name="Foliennummernplatzhalter 3"/>
          <p:cNvSpPr>
            <a:spLocks noGrp="1"/>
          </p:cNvSpPr>
          <p:nvPr>
            <p:ph type="sldNum" sz="quarter" idx="10"/>
          </p:nvPr>
        </p:nvSpPr>
        <p:spPr/>
        <p:txBody>
          <a:bodyPr/>
          <a:lstStyle/>
          <a:p>
            <a:pPr>
              <a:defRPr/>
            </a:pPr>
            <a:fld id="{AFB41FBC-8F7A-4A3C-B976-D52843F42FEC}" type="slidenum">
              <a:rPr lang="en-US" altLang="de-DE" smtClean="0"/>
              <a:pPr>
                <a:defRPr/>
              </a:pPr>
              <a:t>6</a:t>
            </a:fld>
            <a:endParaRPr lang="en-US" altLang="de-DE"/>
          </a:p>
        </p:txBody>
      </p:sp>
    </p:spTree>
    <p:extLst>
      <p:ext uri="{BB962C8B-B14F-4D97-AF65-F5344CB8AC3E}">
        <p14:creationId xmlns:p14="http://schemas.microsoft.com/office/powerpoint/2010/main" val="294324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a:latin typeface="Arial" panose="020B0604020202020204" pitchFamily="34" charset="0"/>
                <a:cs typeface="Arial" panose="020B0604020202020204" pitchFamily="34" charset="0"/>
              </a:rPr>
              <a:t>Steigerungsraten bei den Männern sogar noch höher als bei den Frauen, wenngleich Frauen noch insgesamt häufiger angestellt tätig sind als Männer.</a:t>
            </a:r>
          </a:p>
          <a:p>
            <a:endParaRPr lang="de-DE" dirty="0"/>
          </a:p>
        </p:txBody>
      </p:sp>
      <p:sp>
        <p:nvSpPr>
          <p:cNvPr id="4" name="Foliennummernplatzhalter 3"/>
          <p:cNvSpPr>
            <a:spLocks noGrp="1"/>
          </p:cNvSpPr>
          <p:nvPr>
            <p:ph type="sldNum" sz="quarter" idx="10"/>
          </p:nvPr>
        </p:nvSpPr>
        <p:spPr/>
        <p:txBody>
          <a:bodyPr/>
          <a:lstStyle/>
          <a:p>
            <a:pPr>
              <a:defRPr/>
            </a:pPr>
            <a:fld id="{AFB41FBC-8F7A-4A3C-B976-D52843F42FEC}" type="slidenum">
              <a:rPr lang="en-US" altLang="de-DE" smtClean="0"/>
              <a:pPr>
                <a:defRPr/>
              </a:pPr>
              <a:t>7</a:t>
            </a:fld>
            <a:endParaRPr lang="en-US" altLang="de-DE"/>
          </a:p>
        </p:txBody>
      </p:sp>
    </p:spTree>
    <p:extLst>
      <p:ext uri="{BB962C8B-B14F-4D97-AF65-F5344CB8AC3E}">
        <p14:creationId xmlns:p14="http://schemas.microsoft.com/office/powerpoint/2010/main" val="347241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a:r>
              <a:rPr lang="de-DE" altLang="de-DE" dirty="0">
                <a:latin typeface="Arial" panose="020B0604020202020204" pitchFamily="34" charset="0"/>
                <a:cs typeface="Arial" panose="020B0604020202020204" pitchFamily="34" charset="0"/>
              </a:rPr>
              <a:t>An der vertragsärztlichen Versorgung teilnehmende Hausärzte nach ihrem Teilnahmestatus (Personenzählung)</a:t>
            </a:r>
          </a:p>
          <a:p>
            <a:pPr marL="0" lvl="1"/>
            <a:endParaRPr lang="de-DE" altLang="de-DE" dirty="0">
              <a:latin typeface="Arial" panose="020B0604020202020204" pitchFamily="34" charset="0"/>
              <a:cs typeface="Arial" panose="020B0604020202020204" pitchFamily="34" charset="0"/>
            </a:endParaRPr>
          </a:p>
          <a:p>
            <a:pPr marL="0" lvl="1"/>
            <a:r>
              <a:rPr lang="de-DE" altLang="de-DE" sz="1000" dirty="0">
                <a:solidFill>
                  <a:srgbClr val="000000"/>
                </a:solidFill>
                <a:latin typeface="Arial" panose="020B0604020202020204" pitchFamily="34" charset="0"/>
                <a:cs typeface="Arial" panose="020B0604020202020204" pitchFamily="34" charset="0"/>
              </a:rPr>
              <a:t>Zudem machten im Jahr 2016 angestellte Ärztinnen und Ärzte in Bayern mehr als die Hälfte (57,8%) der </a:t>
            </a:r>
            <a:r>
              <a:rPr lang="de-DE" altLang="de-DE" sz="1000" u="sng" dirty="0">
                <a:solidFill>
                  <a:srgbClr val="000000"/>
                </a:solidFill>
                <a:latin typeface="Arial" panose="020B0604020202020204" pitchFamily="34" charset="0"/>
                <a:cs typeface="Arial" panose="020B0604020202020204" pitchFamily="34" charset="0"/>
              </a:rPr>
              <a:t>neu</a:t>
            </a:r>
            <a:r>
              <a:rPr lang="de-DE" altLang="de-DE" sz="1000" dirty="0">
                <a:solidFill>
                  <a:srgbClr val="000000"/>
                </a:solidFill>
                <a:latin typeface="Arial" panose="020B0604020202020204" pitchFamily="34" charset="0"/>
                <a:cs typeface="Arial" panose="020B0604020202020204" pitchFamily="34" charset="0"/>
              </a:rPr>
              <a:t> an der vertragsärztlichen Versorgung teilnehmenden Hausärztinnen und Hausärzte aus.</a:t>
            </a:r>
          </a:p>
        </p:txBody>
      </p:sp>
      <p:sp>
        <p:nvSpPr>
          <p:cNvPr id="4" name="Foliennummernplatzhalter 3"/>
          <p:cNvSpPr>
            <a:spLocks noGrp="1"/>
          </p:cNvSpPr>
          <p:nvPr>
            <p:ph type="sldNum" sz="quarter" idx="10"/>
          </p:nvPr>
        </p:nvSpPr>
        <p:spPr/>
        <p:txBody>
          <a:bodyPr/>
          <a:lstStyle/>
          <a:p>
            <a:pPr>
              <a:defRPr/>
            </a:pPr>
            <a:fld id="{AFB41FBC-8F7A-4A3C-B976-D52843F42FEC}" type="slidenum">
              <a:rPr lang="en-US" altLang="de-DE" smtClean="0"/>
              <a:pPr>
                <a:defRPr/>
              </a:pPr>
              <a:t>8</a:t>
            </a:fld>
            <a:endParaRPr lang="en-US" altLang="de-DE"/>
          </a:p>
        </p:txBody>
      </p:sp>
    </p:spTree>
    <p:extLst>
      <p:ext uri="{BB962C8B-B14F-4D97-AF65-F5344CB8AC3E}">
        <p14:creationId xmlns:p14="http://schemas.microsoft.com/office/powerpoint/2010/main" val="267375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p:txBody>
          <a:bodyPr/>
          <a:lstStyle/>
          <a:p>
            <a:pPr>
              <a:defRPr/>
            </a:pPr>
            <a:r>
              <a:rPr lang="de-DE" altLang="de-DE" b="1" dirty="0">
                <a:latin typeface="Arial" panose="020B0604020202020204" pitchFamily="34" charset="0"/>
                <a:cs typeface="Arial" panose="020B0604020202020204" pitchFamily="34" charset="0"/>
              </a:rPr>
              <a:t>KBV Studie „</a:t>
            </a:r>
            <a:r>
              <a:rPr lang="de-DE" altLang="de-DE" b="1" dirty="0" err="1">
                <a:latin typeface="Arial" panose="020B0604020202020204" pitchFamily="34" charset="0"/>
                <a:cs typeface="Arial" panose="020B0604020202020204" pitchFamily="34" charset="0"/>
              </a:rPr>
              <a:t>Berufsmonitoring</a:t>
            </a:r>
            <a:r>
              <a:rPr lang="de-DE" altLang="de-DE" b="1" dirty="0">
                <a:latin typeface="Arial" panose="020B0604020202020204" pitchFamily="34" charset="0"/>
                <a:cs typeface="Arial" panose="020B0604020202020204" pitchFamily="34" charset="0"/>
              </a:rPr>
              <a:t> Medizinstudierende“ von 2018</a:t>
            </a:r>
          </a:p>
          <a:p>
            <a:pPr marL="177691" indent="-177691">
              <a:buFontTx/>
              <a:buChar char="-"/>
              <a:defRPr/>
            </a:pPr>
            <a:r>
              <a:rPr lang="de-DE" altLang="de-DE" dirty="0">
                <a:latin typeface="Arial" panose="020B0604020202020204" pitchFamily="34" charset="0"/>
                <a:cs typeface="Arial" panose="020B0604020202020204" pitchFamily="34" charset="0"/>
              </a:rPr>
              <a:t>Projekt 2009 gestartet, 1. Welle 2010, 2. Welle 2014, 3. Welle 2018, 4. Welle 2022</a:t>
            </a:r>
          </a:p>
          <a:p>
            <a:pPr marL="177691" indent="-177691">
              <a:buFontTx/>
              <a:buChar char="-"/>
              <a:defRPr/>
            </a:pPr>
            <a:r>
              <a:rPr lang="de-DE" altLang="de-DE" dirty="0">
                <a:latin typeface="Arial" panose="020B0604020202020204" pitchFamily="34" charset="0"/>
                <a:cs typeface="Arial" panose="020B0604020202020204" pitchFamily="34" charset="0"/>
              </a:rPr>
              <a:t>Studie von Universität Trier durchgeführt</a:t>
            </a:r>
          </a:p>
          <a:p>
            <a:pPr marL="177691" indent="-177691">
              <a:buFontTx/>
              <a:buChar char="-"/>
              <a:defRPr/>
            </a:pPr>
            <a:r>
              <a:rPr lang="de-DE" altLang="de-DE" dirty="0">
                <a:latin typeface="Arial" panose="020B0604020202020204" pitchFamily="34" charset="0"/>
                <a:cs typeface="Arial" panose="020B0604020202020204" pitchFamily="34" charset="0"/>
              </a:rPr>
              <a:t>Zielgruppe: Medizinstudierende bundesweit während des Studiums</a:t>
            </a:r>
          </a:p>
          <a:p>
            <a:pPr marL="177691" indent="-177691">
              <a:buFontTx/>
              <a:buChar char="-"/>
              <a:defRPr/>
            </a:pPr>
            <a:r>
              <a:rPr lang="de-DE" altLang="de-DE" dirty="0">
                <a:latin typeface="Arial" panose="020B0604020202020204" pitchFamily="34" charset="0"/>
                <a:cs typeface="Arial" panose="020B0604020202020204" pitchFamily="34" charset="0"/>
              </a:rPr>
              <a:t>13.915 Teilnehmende in 2018</a:t>
            </a:r>
          </a:p>
          <a:p>
            <a:pPr marL="177691" indent="-177691">
              <a:buFontTx/>
              <a:buChar char="-"/>
              <a:defRPr/>
            </a:pPr>
            <a:r>
              <a:rPr lang="de-DE" altLang="de-DE" dirty="0">
                <a:latin typeface="Arial" panose="020B0604020202020204" pitchFamily="34" charset="0"/>
                <a:cs typeface="Arial" panose="020B0604020202020204" pitchFamily="34" charset="0"/>
              </a:rPr>
              <a:t>Ergebnisse unterteilt in Vorklinik, Klinik und PJ</a:t>
            </a:r>
          </a:p>
          <a:p>
            <a:pPr marL="177691" indent="-177691">
              <a:buFontTx/>
              <a:buChar char="-"/>
              <a:defRPr/>
            </a:pPr>
            <a:endParaRPr lang="de-DE" altLang="de-DE" dirty="0">
              <a:latin typeface="Arial" panose="020B0604020202020204" pitchFamily="34" charset="0"/>
              <a:cs typeface="Arial" panose="020B0604020202020204" pitchFamily="34" charset="0"/>
            </a:endParaRPr>
          </a:p>
          <a:p>
            <a:pPr>
              <a:defRPr/>
            </a:pPr>
            <a:r>
              <a:rPr lang="de-DE" altLang="de-DE" b="1" dirty="0">
                <a:latin typeface="Arial" panose="020B0604020202020204" pitchFamily="34" charset="0"/>
                <a:cs typeface="Arial" panose="020B0604020202020204" pitchFamily="34" charset="0"/>
              </a:rPr>
              <a:t>Zur Folie:</a:t>
            </a:r>
          </a:p>
          <a:p>
            <a:pPr marL="177691" indent="-177691">
              <a:buFontTx/>
              <a:buChar char="-"/>
              <a:defRPr/>
            </a:pPr>
            <a:r>
              <a:rPr lang="de-DE" altLang="de-DE" dirty="0">
                <a:latin typeface="Arial" panose="020B0604020202020204" pitchFamily="34" charset="0"/>
                <a:cs typeface="Arial" panose="020B0604020202020204" pitchFamily="34" charset="0"/>
              </a:rPr>
              <a:t>Für Frauen ist Familie und Freizeit insgesamt etwas wichtiger als für Männer (94% </a:t>
            </a:r>
            <a:r>
              <a:rPr lang="de-DE" altLang="de-DE" dirty="0" err="1">
                <a:latin typeface="Arial" panose="020B0604020202020204" pitchFamily="34" charset="0"/>
                <a:cs typeface="Arial" panose="020B0604020202020204" pitchFamily="34" charset="0"/>
              </a:rPr>
              <a:t>vs</a:t>
            </a:r>
            <a:r>
              <a:rPr lang="de-DE" altLang="de-DE" dirty="0">
                <a:latin typeface="Arial" panose="020B0604020202020204" pitchFamily="34" charset="0"/>
                <a:cs typeface="Arial" panose="020B0604020202020204" pitchFamily="34" charset="0"/>
              </a:rPr>
              <a:t> 86%)</a:t>
            </a:r>
          </a:p>
          <a:p>
            <a:pPr marL="177691" indent="-177691">
              <a:buFontTx/>
              <a:buChar char="-"/>
              <a:defRPr/>
            </a:pPr>
            <a:r>
              <a:rPr lang="de-DE" altLang="de-DE" dirty="0">
                <a:latin typeface="Arial" panose="020B0604020202020204" pitchFamily="34" charset="0"/>
                <a:cs typeface="Arial" panose="020B0604020202020204" pitchFamily="34" charset="0"/>
              </a:rPr>
              <a:t>Beruflicher Erfolg ist für Männer wichtiger (78% </a:t>
            </a:r>
            <a:r>
              <a:rPr lang="de-DE" altLang="de-DE" dirty="0" err="1">
                <a:latin typeface="Arial" panose="020B0604020202020204" pitchFamily="34" charset="0"/>
                <a:cs typeface="Arial" panose="020B0604020202020204" pitchFamily="34" charset="0"/>
              </a:rPr>
              <a:t>vs</a:t>
            </a:r>
            <a:r>
              <a:rPr lang="de-DE" altLang="de-DE" dirty="0">
                <a:latin typeface="Arial" panose="020B0604020202020204" pitchFamily="34" charset="0"/>
                <a:cs typeface="Arial" panose="020B0604020202020204" pitchFamily="34" charset="0"/>
              </a:rPr>
              <a:t> 68%)</a:t>
            </a:r>
          </a:p>
          <a:p>
            <a:pPr marL="177691" indent="-177691">
              <a:buFontTx/>
              <a:buChar char="-"/>
              <a:defRPr/>
            </a:pPr>
            <a:r>
              <a:rPr lang="de-DE" altLang="de-DE" dirty="0">
                <a:latin typeface="Arial" panose="020B0604020202020204" pitchFamily="34" charset="0"/>
                <a:cs typeface="Arial" panose="020B0604020202020204" pitchFamily="34" charset="0"/>
              </a:rPr>
              <a:t>Befragte, die ein ausgeprägtes Interesse an Familie und Freizeit haben, sind auch um 20 Prozentpunkte mehr an einer Niederlassung in der haus- oder fachärztlichen Versorgung interessiert</a:t>
            </a:r>
          </a:p>
          <a:p>
            <a:pPr marL="177691" indent="-177691">
              <a:buFontTx/>
              <a:buChar char="-"/>
              <a:defRPr/>
            </a:pPr>
            <a:r>
              <a:rPr lang="de-DE" altLang="de-DE" dirty="0">
                <a:latin typeface="Arial" panose="020B0604020202020204" pitchFamily="34" charset="0"/>
                <a:cs typeface="Arial" panose="020B0604020202020204" pitchFamily="34" charset="0"/>
              </a:rPr>
              <a:t>Eine Tätigkeit in der Klinik gilt als familien-unfreundlich</a:t>
            </a:r>
          </a:p>
          <a:p>
            <a:pPr marL="177691" indent="-177691">
              <a:buFontTx/>
              <a:buChar char="-"/>
              <a:defRPr/>
            </a:pPr>
            <a:r>
              <a:rPr lang="de-DE" altLang="de-DE" dirty="0">
                <a:latin typeface="Arial" panose="020B0604020202020204" pitchFamily="34" charset="0"/>
                <a:cs typeface="Arial" panose="020B0604020202020204" pitchFamily="34" charset="0"/>
              </a:rPr>
              <a:t>Seite 27-31</a:t>
            </a:r>
          </a:p>
          <a:p>
            <a:pPr marL="177691" indent="-177691">
              <a:buFontTx/>
              <a:buChar char="-"/>
              <a:defRPr/>
            </a:pPr>
            <a:endParaRPr lang="de-DE" altLang="de-DE" dirty="0">
              <a:latin typeface="Arial" panose="020B0604020202020204" pitchFamily="34" charset="0"/>
              <a:cs typeface="Arial" panose="020B0604020202020204" pitchFamily="34" charset="0"/>
            </a:endParaRPr>
          </a:p>
          <a:p>
            <a:pPr marL="651533" lvl="1" indent="-177691">
              <a:buFontTx/>
              <a:buChar char="-"/>
              <a:defRPr/>
            </a:pPr>
            <a:endParaRPr lang="de-DE" altLang="de-DE" dirty="0">
              <a:latin typeface="Arial" panose="020B0604020202020204" pitchFamily="34" charset="0"/>
              <a:cs typeface="Arial" panose="020B0604020202020204" pitchFamily="34" charset="0"/>
            </a:endParaRPr>
          </a:p>
          <a:p>
            <a:pPr marL="177691" indent="-177691">
              <a:buFontTx/>
              <a:buChar char="-"/>
              <a:defRPr/>
            </a:pPr>
            <a:endParaRPr lang="de-DE" altLang="de-DE" dirty="0">
              <a:latin typeface="Arial" panose="020B0604020202020204" pitchFamily="34" charset="0"/>
              <a:cs typeface="Arial" panose="020B0604020202020204" pitchFamily="34" charset="0"/>
            </a:endParaRPr>
          </a:p>
          <a:p>
            <a:pPr marL="177691" indent="-177691">
              <a:buFontTx/>
              <a:buChar char="-"/>
              <a:defRPr/>
            </a:pPr>
            <a:endParaRPr lang="de-DE" altLang="de-DE" dirty="0">
              <a:latin typeface="Arial" panose="020B0604020202020204" pitchFamily="34" charset="0"/>
              <a:cs typeface="Arial" panose="020B0604020202020204" pitchFamily="34" charset="0"/>
            </a:endParaRPr>
          </a:p>
          <a:p>
            <a:pPr marL="177691" indent="-177691">
              <a:buFontTx/>
              <a:buChar char="-"/>
              <a:defRPr/>
            </a:pPr>
            <a:endParaRPr lang="de-DE" altLang="de-DE" dirty="0">
              <a:latin typeface="Arial" panose="020B0604020202020204" pitchFamily="34" charset="0"/>
              <a:cs typeface="Arial" panose="020B0604020202020204" pitchFamily="34" charset="0"/>
            </a:endParaRPr>
          </a:p>
        </p:txBody>
      </p:sp>
      <p:sp>
        <p:nvSpPr>
          <p:cNvPr id="125956" name="Datumsplatzhalter 3"/>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69938" indent="-295275">
              <a:spcBef>
                <a:spcPct val="30000"/>
              </a:spcBef>
              <a:defRPr sz="1200">
                <a:solidFill>
                  <a:schemeClr val="tx1"/>
                </a:solidFill>
                <a:latin typeface="Arial" panose="020B0604020202020204" pitchFamily="34" charset="0"/>
                <a:cs typeface="Arial" panose="020B0604020202020204" pitchFamily="34" charset="0"/>
              </a:defRPr>
            </a:lvl2pPr>
            <a:lvl3pPr marL="1184275" indent="-236538">
              <a:spcBef>
                <a:spcPct val="30000"/>
              </a:spcBef>
              <a:defRPr sz="1200">
                <a:solidFill>
                  <a:schemeClr val="tx1"/>
                </a:solidFill>
                <a:latin typeface="Arial" panose="020B0604020202020204" pitchFamily="34" charset="0"/>
                <a:cs typeface="Arial" panose="020B0604020202020204" pitchFamily="34" charset="0"/>
              </a:defRPr>
            </a:lvl3pPr>
            <a:lvl4pPr marL="1657350" indent="-236538">
              <a:spcBef>
                <a:spcPct val="30000"/>
              </a:spcBef>
              <a:defRPr sz="1200">
                <a:solidFill>
                  <a:schemeClr val="tx1"/>
                </a:solidFill>
                <a:latin typeface="Arial" panose="020B0604020202020204" pitchFamily="34" charset="0"/>
                <a:cs typeface="Arial" panose="020B0604020202020204" pitchFamily="34" charset="0"/>
              </a:defRPr>
            </a:lvl4pPr>
            <a:lvl5pPr marL="2132013" indent="-236538">
              <a:spcBef>
                <a:spcPct val="30000"/>
              </a:spcBef>
              <a:defRPr sz="1200">
                <a:solidFill>
                  <a:schemeClr val="tx1"/>
                </a:solidFill>
                <a:latin typeface="Arial" panose="020B0604020202020204" pitchFamily="34" charset="0"/>
                <a:cs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a:solidFill>
                  <a:srgbClr val="000000"/>
                </a:solidFill>
              </a:rPr>
              <a:t>Kommunalbüro für ärztliche Versorgung</a:t>
            </a:r>
            <a:endParaRPr lang="en-US" altLang="de-DE">
              <a:solidFill>
                <a:srgbClr val="000000"/>
              </a:solidFill>
            </a:endParaRPr>
          </a:p>
        </p:txBody>
      </p:sp>
      <p:sp>
        <p:nvSpPr>
          <p:cNvPr id="125957" name="Foliennummernplatzhalter 4"/>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69938" indent="-295275">
              <a:spcBef>
                <a:spcPct val="30000"/>
              </a:spcBef>
              <a:defRPr sz="1200">
                <a:solidFill>
                  <a:schemeClr val="tx1"/>
                </a:solidFill>
                <a:latin typeface="Arial" panose="020B0604020202020204" pitchFamily="34" charset="0"/>
                <a:cs typeface="Arial" panose="020B0604020202020204" pitchFamily="34" charset="0"/>
              </a:defRPr>
            </a:lvl2pPr>
            <a:lvl3pPr marL="1184275" indent="-236538">
              <a:spcBef>
                <a:spcPct val="30000"/>
              </a:spcBef>
              <a:defRPr sz="1200">
                <a:solidFill>
                  <a:schemeClr val="tx1"/>
                </a:solidFill>
                <a:latin typeface="Arial" panose="020B0604020202020204" pitchFamily="34" charset="0"/>
                <a:cs typeface="Arial" panose="020B0604020202020204" pitchFamily="34" charset="0"/>
              </a:defRPr>
            </a:lvl3pPr>
            <a:lvl4pPr marL="1657350" indent="-236538">
              <a:spcBef>
                <a:spcPct val="30000"/>
              </a:spcBef>
              <a:defRPr sz="1200">
                <a:solidFill>
                  <a:schemeClr val="tx1"/>
                </a:solidFill>
                <a:latin typeface="Arial" panose="020B0604020202020204" pitchFamily="34" charset="0"/>
                <a:cs typeface="Arial" panose="020B0604020202020204" pitchFamily="34" charset="0"/>
              </a:defRPr>
            </a:lvl4pPr>
            <a:lvl5pPr marL="2132013" indent="-236538">
              <a:spcBef>
                <a:spcPct val="30000"/>
              </a:spcBef>
              <a:defRPr sz="1200">
                <a:solidFill>
                  <a:schemeClr val="tx1"/>
                </a:solidFill>
                <a:latin typeface="Arial" panose="020B0604020202020204" pitchFamily="34" charset="0"/>
                <a:cs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8B6417-4E81-4EC2-8FE9-B377930D8AF5}" type="slidenum">
              <a:rPr lang="en-US" altLang="de-DE" smtClean="0">
                <a:solidFill>
                  <a:srgbClr val="000000"/>
                </a:solidFill>
              </a:rPr>
              <a:pPr>
                <a:spcBef>
                  <a:spcPct val="0"/>
                </a:spcBef>
              </a:pPr>
              <a:t>9</a:t>
            </a:fld>
            <a:endParaRPr lang="en-US" altLang="de-DE">
              <a:solidFill>
                <a:srgbClr val="000000"/>
              </a:solidFill>
            </a:endParaRPr>
          </a:p>
        </p:txBody>
      </p:sp>
    </p:spTree>
    <p:extLst>
      <p:ext uri="{BB962C8B-B14F-4D97-AF65-F5344CB8AC3E}">
        <p14:creationId xmlns:p14="http://schemas.microsoft.com/office/powerpoint/2010/main" val="882251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endParaRPr lang="de-DE" altLang="de-DE">
              <a:latin typeface="Arial" panose="020B0604020202020204" pitchFamily="34" charset="0"/>
              <a:cs typeface="Arial" panose="020B0604020202020204" pitchFamily="34" charset="0"/>
            </a:endParaRPr>
          </a:p>
        </p:txBody>
      </p:sp>
      <p:sp>
        <p:nvSpPr>
          <p:cNvPr id="36868"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3BED6D-1B5E-4810-A646-276B4D049EA9}" type="slidenum">
              <a:rPr lang="en-US" altLang="de-DE" smtClean="0">
                <a:solidFill>
                  <a:srgbClr val="000000"/>
                </a:solidFill>
              </a:rPr>
              <a:pPr>
                <a:spcBef>
                  <a:spcPct val="0"/>
                </a:spcBef>
              </a:pPr>
              <a:t>10</a:t>
            </a:fld>
            <a:endParaRPr lang="en-US" altLang="de-DE">
              <a:solidFill>
                <a:srgbClr val="000000"/>
              </a:solidFill>
            </a:endParaRPr>
          </a:p>
        </p:txBody>
      </p:sp>
    </p:spTree>
    <p:extLst>
      <p:ext uri="{BB962C8B-B14F-4D97-AF65-F5344CB8AC3E}">
        <p14:creationId xmlns:p14="http://schemas.microsoft.com/office/powerpoint/2010/main" val="1149701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a:ln/>
        </p:spPr>
      </p:sp>
      <p:sp>
        <p:nvSpPr>
          <p:cNvPr id="64515" name="Notizenplatzhalter 2"/>
          <p:cNvSpPr>
            <a:spLocks noGrp="1"/>
          </p:cNvSpPr>
          <p:nvPr>
            <p:ph type="body" idx="1"/>
          </p:nvPr>
        </p:nvSpPr>
        <p:spPr>
          <a:noFill/>
        </p:spPr>
        <p:txBody>
          <a:bodyPr/>
          <a:lstStyle/>
          <a:p>
            <a:endParaRPr lang="de-DE" altLang="de-DE">
              <a:latin typeface="Arial" panose="020B0604020202020204" pitchFamily="34" charset="0"/>
              <a:cs typeface="Arial" panose="020B0604020202020204" pitchFamily="34" charset="0"/>
            </a:endParaRPr>
          </a:p>
        </p:txBody>
      </p:sp>
      <p:sp>
        <p:nvSpPr>
          <p:cNvPr id="64516" name="Foliennummernplatzhalt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69938" indent="-295275">
              <a:spcBef>
                <a:spcPct val="30000"/>
              </a:spcBef>
              <a:defRPr sz="1200">
                <a:solidFill>
                  <a:schemeClr val="tx1"/>
                </a:solidFill>
                <a:latin typeface="Arial" panose="020B0604020202020204" pitchFamily="34" charset="0"/>
                <a:cs typeface="Arial" panose="020B0604020202020204" pitchFamily="34" charset="0"/>
              </a:defRPr>
            </a:lvl2pPr>
            <a:lvl3pPr marL="1184275" indent="-236538">
              <a:spcBef>
                <a:spcPct val="30000"/>
              </a:spcBef>
              <a:defRPr sz="1200">
                <a:solidFill>
                  <a:schemeClr val="tx1"/>
                </a:solidFill>
                <a:latin typeface="Arial" panose="020B0604020202020204" pitchFamily="34" charset="0"/>
                <a:cs typeface="Arial" panose="020B0604020202020204" pitchFamily="34" charset="0"/>
              </a:defRPr>
            </a:lvl3pPr>
            <a:lvl4pPr marL="1657350" indent="-236538">
              <a:spcBef>
                <a:spcPct val="30000"/>
              </a:spcBef>
              <a:defRPr sz="1200">
                <a:solidFill>
                  <a:schemeClr val="tx1"/>
                </a:solidFill>
                <a:latin typeface="Arial" panose="020B0604020202020204" pitchFamily="34" charset="0"/>
                <a:cs typeface="Arial" panose="020B0604020202020204" pitchFamily="34" charset="0"/>
              </a:defRPr>
            </a:lvl4pPr>
            <a:lvl5pPr marL="2132013" indent="-236538">
              <a:spcBef>
                <a:spcPct val="30000"/>
              </a:spcBef>
              <a:defRPr sz="1200">
                <a:solidFill>
                  <a:schemeClr val="tx1"/>
                </a:solidFill>
                <a:latin typeface="Arial" panose="020B0604020202020204" pitchFamily="34" charset="0"/>
                <a:cs typeface="Arial" panose="020B0604020202020204" pitchFamily="34" charset="0"/>
              </a:defRPr>
            </a:lvl5pPr>
            <a:lvl6pPr marL="25892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464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036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0813" indent="-2365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2C44F97-7E41-4797-9573-33F53DD94AD8}" type="slidenum">
              <a:rPr lang="en-US" altLang="de-DE" smtClean="0">
                <a:solidFill>
                  <a:srgbClr val="000000"/>
                </a:solidFill>
              </a:rPr>
              <a:pPr>
                <a:spcBef>
                  <a:spcPct val="0"/>
                </a:spcBef>
              </a:pPr>
              <a:t>11</a:t>
            </a:fld>
            <a:endParaRPr lang="en-US" altLang="de-DE">
              <a:solidFill>
                <a:srgbClr val="000000"/>
              </a:solidFill>
            </a:endParaRPr>
          </a:p>
        </p:txBody>
      </p:sp>
    </p:spTree>
    <p:extLst>
      <p:ext uri="{BB962C8B-B14F-4D97-AF65-F5344CB8AC3E}">
        <p14:creationId xmlns:p14="http://schemas.microsoft.com/office/powerpoint/2010/main" val="1357640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16"/>
          <p:cNvSpPr>
            <a:spLocks noChangeShapeType="1"/>
          </p:cNvSpPr>
          <p:nvPr userDrawn="1"/>
        </p:nvSpPr>
        <p:spPr bwMode="auto">
          <a:xfrm>
            <a:off x="7766050" y="5097463"/>
            <a:ext cx="3175" cy="1760537"/>
          </a:xfrm>
          <a:prstGeom prst="line">
            <a:avLst/>
          </a:prstGeom>
          <a:noFill/>
          <a:ln w="6350">
            <a:solidFill>
              <a:srgbClr val="B5D7E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5" name="Picture 78" descr="PPT_Kopf"/>
          <p:cNvPicPr>
            <a:picLocks noChangeAspect="1" noChangeArrowheads="1"/>
          </p:cNvPicPr>
          <p:nvPr userDrawn="1"/>
        </p:nvPicPr>
        <p:blipFill>
          <a:blip r:embed="rId2">
            <a:extLst>
              <a:ext uri="{28A0092B-C50C-407E-A947-70E740481C1C}">
                <a14:useLocalDpi xmlns:a14="http://schemas.microsoft.com/office/drawing/2010/main" val="0"/>
              </a:ext>
            </a:extLst>
          </a:blip>
          <a:srcRect l="27892"/>
          <a:stretch>
            <a:fillRect/>
          </a:stretch>
        </p:blipFill>
        <p:spPr bwMode="auto">
          <a:xfrm>
            <a:off x="4527550" y="212725"/>
            <a:ext cx="43545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13"/>
          <p:cNvPicPr>
            <a:picLocks noChangeAspect="1"/>
          </p:cNvPicPr>
          <p:nvPr userDrawn="1"/>
        </p:nvPicPr>
        <p:blipFill>
          <a:blip r:embed="rId3">
            <a:extLst>
              <a:ext uri="{28A0092B-C50C-407E-A947-70E740481C1C}">
                <a14:useLocalDpi xmlns:a14="http://schemas.microsoft.com/office/drawing/2010/main" val="0"/>
              </a:ext>
            </a:extLst>
          </a:blip>
          <a:srcRect l="7059" t="15681" r="9605" b="22701"/>
          <a:stretch>
            <a:fillRect/>
          </a:stretch>
        </p:blipFill>
        <p:spPr bwMode="auto">
          <a:xfrm>
            <a:off x="0" y="1327150"/>
            <a:ext cx="7773988"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4"/>
          <p:cNvGrpSpPr>
            <a:grpSpLocks/>
          </p:cNvGrpSpPr>
          <p:nvPr userDrawn="1"/>
        </p:nvGrpSpPr>
        <p:grpSpPr bwMode="auto">
          <a:xfrm>
            <a:off x="0" y="4624388"/>
            <a:ext cx="1874838" cy="2236787"/>
            <a:chOff x="0" y="2913"/>
            <a:chExt cx="1181" cy="1409"/>
          </a:xfrm>
        </p:grpSpPr>
        <p:sp>
          <p:nvSpPr>
            <p:cNvPr id="8" name="Freeform 67"/>
            <p:cNvSpPr>
              <a:spLocks/>
            </p:cNvSpPr>
            <p:nvPr userDrawn="1"/>
          </p:nvSpPr>
          <p:spPr bwMode="auto">
            <a:xfrm>
              <a:off x="5" y="2913"/>
              <a:ext cx="1176" cy="1409"/>
            </a:xfrm>
            <a:custGeom>
              <a:avLst/>
              <a:gdLst>
                <a:gd name="T0" fmla="*/ 0 w 1176"/>
                <a:gd name="T1" fmla="*/ 0 h 1409"/>
                <a:gd name="T2" fmla="*/ 1024 w 1176"/>
                <a:gd name="T3" fmla="*/ 1409 h 1409"/>
                <a:gd name="T4" fmla="*/ 5 w 1176"/>
                <a:gd name="T5" fmla="*/ 1409 h 1409"/>
                <a:gd name="T6" fmla="*/ 0 w 1176"/>
                <a:gd name="T7" fmla="*/ 0 h 14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6" h="1409">
                  <a:moveTo>
                    <a:pt x="0" y="0"/>
                  </a:moveTo>
                  <a:cubicBezTo>
                    <a:pt x="1105" y="19"/>
                    <a:pt x="1176" y="967"/>
                    <a:pt x="1024" y="1409"/>
                  </a:cubicBezTo>
                  <a:cubicBezTo>
                    <a:pt x="514" y="1409"/>
                    <a:pt x="5" y="1409"/>
                    <a:pt x="5" y="1409"/>
                  </a:cubicBezTo>
                  <a:cubicBezTo>
                    <a:pt x="5" y="1409"/>
                    <a:pt x="2" y="704"/>
                    <a:pt x="0" y="0"/>
                  </a:cubicBezTo>
                  <a:close/>
                </a:path>
              </a:pathLst>
            </a:custGeom>
            <a:gradFill rotWithShape="1">
              <a:gsLst>
                <a:gs pos="0">
                  <a:srgbClr val="B5D7EF">
                    <a:alpha val="0"/>
                  </a:srgbClr>
                </a:gs>
                <a:gs pos="100000">
                  <a:srgbClr val="ACCCE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Freeform 59"/>
            <p:cNvSpPr>
              <a:spLocks/>
            </p:cNvSpPr>
            <p:nvPr userDrawn="1"/>
          </p:nvSpPr>
          <p:spPr bwMode="auto">
            <a:xfrm>
              <a:off x="0" y="2913"/>
              <a:ext cx="1176" cy="1409"/>
            </a:xfrm>
            <a:custGeom>
              <a:avLst/>
              <a:gdLst>
                <a:gd name="T0" fmla="*/ 0 w 1176"/>
                <a:gd name="T1" fmla="*/ 0 h 1409"/>
                <a:gd name="T2" fmla="*/ 1024 w 1176"/>
                <a:gd name="T3" fmla="*/ 1409 h 1409"/>
                <a:gd name="T4" fmla="*/ 5 w 1176"/>
                <a:gd name="T5" fmla="*/ 1409 h 1409"/>
                <a:gd name="T6" fmla="*/ 0 w 1176"/>
                <a:gd name="T7" fmla="*/ 0 h 14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6" h="1409">
                  <a:moveTo>
                    <a:pt x="0" y="0"/>
                  </a:moveTo>
                  <a:cubicBezTo>
                    <a:pt x="1105" y="19"/>
                    <a:pt x="1176" y="967"/>
                    <a:pt x="1024" y="1409"/>
                  </a:cubicBezTo>
                  <a:cubicBezTo>
                    <a:pt x="514" y="1409"/>
                    <a:pt x="5" y="1409"/>
                    <a:pt x="5" y="1409"/>
                  </a:cubicBezTo>
                  <a:cubicBezTo>
                    <a:pt x="5" y="1409"/>
                    <a:pt x="2" y="704"/>
                    <a:pt x="0" y="0"/>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Freeform 64"/>
            <p:cNvSpPr>
              <a:spLocks/>
            </p:cNvSpPr>
            <p:nvPr userDrawn="1"/>
          </p:nvSpPr>
          <p:spPr bwMode="auto">
            <a:xfrm>
              <a:off x="0" y="2956"/>
              <a:ext cx="757" cy="1366"/>
            </a:xfrm>
            <a:custGeom>
              <a:avLst/>
              <a:gdLst>
                <a:gd name="T0" fmla="*/ 5 w 757"/>
                <a:gd name="T1" fmla="*/ 0 h 1366"/>
                <a:gd name="T2" fmla="*/ 557 w 757"/>
                <a:gd name="T3" fmla="*/ 1366 h 1366"/>
                <a:gd name="T4" fmla="*/ 0 w 757"/>
                <a:gd name="T5" fmla="*/ 1366 h 1366"/>
                <a:gd name="T6" fmla="*/ 5 w 757"/>
                <a:gd name="T7" fmla="*/ 0 h 13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7" h="1366">
                  <a:moveTo>
                    <a:pt x="5" y="0"/>
                  </a:moveTo>
                  <a:cubicBezTo>
                    <a:pt x="200" y="71"/>
                    <a:pt x="757" y="452"/>
                    <a:pt x="557" y="1366"/>
                  </a:cubicBezTo>
                  <a:cubicBezTo>
                    <a:pt x="278" y="1366"/>
                    <a:pt x="0" y="1366"/>
                    <a:pt x="0" y="1366"/>
                  </a:cubicBezTo>
                  <a:cubicBezTo>
                    <a:pt x="0" y="1366"/>
                    <a:pt x="2" y="683"/>
                    <a:pt x="5" y="0"/>
                  </a:cubicBezTo>
                  <a:close/>
                </a:path>
              </a:pathLst>
            </a:custGeom>
            <a:solidFill>
              <a:srgbClr val="E7F7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Freeform 65"/>
            <p:cNvSpPr>
              <a:spLocks/>
            </p:cNvSpPr>
            <p:nvPr userDrawn="1"/>
          </p:nvSpPr>
          <p:spPr bwMode="auto">
            <a:xfrm>
              <a:off x="0" y="3403"/>
              <a:ext cx="710" cy="919"/>
            </a:xfrm>
            <a:custGeom>
              <a:avLst/>
              <a:gdLst>
                <a:gd name="T0" fmla="*/ 5 w 710"/>
                <a:gd name="T1" fmla="*/ 14 h 919"/>
                <a:gd name="T2" fmla="*/ 457 w 710"/>
                <a:gd name="T3" fmla="*/ 200 h 919"/>
                <a:gd name="T4" fmla="*/ 481 w 710"/>
                <a:gd name="T5" fmla="*/ 914 h 919"/>
                <a:gd name="T6" fmla="*/ 124 w 710"/>
                <a:gd name="T7" fmla="*/ 919 h 919"/>
                <a:gd name="T8" fmla="*/ 5 w 710"/>
                <a:gd name="T9" fmla="*/ 81 h 919"/>
                <a:gd name="T10" fmla="*/ 5 w 710"/>
                <a:gd name="T11" fmla="*/ 14 h 9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0" h="919">
                  <a:moveTo>
                    <a:pt x="5" y="14"/>
                  </a:moveTo>
                  <a:cubicBezTo>
                    <a:pt x="224" y="0"/>
                    <a:pt x="390" y="129"/>
                    <a:pt x="457" y="200"/>
                  </a:cubicBezTo>
                  <a:cubicBezTo>
                    <a:pt x="524" y="271"/>
                    <a:pt x="710" y="548"/>
                    <a:pt x="481" y="914"/>
                  </a:cubicBezTo>
                  <a:cubicBezTo>
                    <a:pt x="309" y="916"/>
                    <a:pt x="267" y="914"/>
                    <a:pt x="124" y="919"/>
                  </a:cubicBezTo>
                  <a:cubicBezTo>
                    <a:pt x="324" y="600"/>
                    <a:pt x="200" y="191"/>
                    <a:pt x="5" y="81"/>
                  </a:cubicBezTo>
                  <a:cubicBezTo>
                    <a:pt x="5" y="81"/>
                    <a:pt x="0" y="48"/>
                    <a:pt x="5" y="14"/>
                  </a:cubicBezTo>
                  <a:close/>
                </a:path>
              </a:pathLst>
            </a:custGeom>
            <a:solidFill>
              <a:srgbClr val="B5D7E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Freeform 66"/>
            <p:cNvSpPr>
              <a:spLocks/>
            </p:cNvSpPr>
            <p:nvPr userDrawn="1"/>
          </p:nvSpPr>
          <p:spPr bwMode="auto">
            <a:xfrm>
              <a:off x="5" y="3479"/>
              <a:ext cx="419" cy="843"/>
            </a:xfrm>
            <a:custGeom>
              <a:avLst/>
              <a:gdLst>
                <a:gd name="T0" fmla="*/ 0 w 419"/>
                <a:gd name="T1" fmla="*/ 0 h 843"/>
                <a:gd name="T2" fmla="*/ 119 w 419"/>
                <a:gd name="T3" fmla="*/ 843 h 843"/>
                <a:gd name="T4" fmla="*/ 5 w 419"/>
                <a:gd name="T5" fmla="*/ 843 h 843"/>
                <a:gd name="T6" fmla="*/ 0 w 419"/>
                <a:gd name="T7" fmla="*/ 0 h 8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9" h="843">
                  <a:moveTo>
                    <a:pt x="0" y="0"/>
                  </a:moveTo>
                  <a:cubicBezTo>
                    <a:pt x="0" y="0"/>
                    <a:pt x="419" y="291"/>
                    <a:pt x="119" y="843"/>
                  </a:cubicBezTo>
                  <a:cubicBezTo>
                    <a:pt x="62" y="843"/>
                    <a:pt x="5" y="843"/>
                    <a:pt x="5" y="843"/>
                  </a:cubicBez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3" name="Picture 70" descr="LGL_ohne_Krei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1" y="3264"/>
              <a:ext cx="436"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5124" name="Rectangle 20"/>
          <p:cNvSpPr>
            <a:spLocks noGrp="1" noChangeArrowheads="1"/>
          </p:cNvSpPr>
          <p:nvPr>
            <p:ph type="ctrTitle" sz="quarter"/>
          </p:nvPr>
        </p:nvSpPr>
        <p:spPr>
          <a:xfrm>
            <a:off x="1720850" y="5245100"/>
            <a:ext cx="6007100" cy="727075"/>
          </a:xfrm>
        </p:spPr>
        <p:txBody>
          <a:bodyPr/>
          <a:lstStyle>
            <a:lvl1pPr algn="r">
              <a:defRPr/>
            </a:lvl1pPr>
          </a:lstStyle>
          <a:p>
            <a:pPr lvl="0"/>
            <a:r>
              <a:rPr lang="de-DE" altLang="de-DE" noProof="0"/>
              <a:t>Titelheadline Arial 24 Pt</a:t>
            </a:r>
            <a:br>
              <a:rPr lang="de-DE" altLang="de-DE" noProof="0"/>
            </a:br>
            <a:r>
              <a:rPr lang="de-DE" altLang="de-DE" noProof="0"/>
              <a:t>Zweite Zeile Titelheadline Arial 24 Pt</a:t>
            </a:r>
          </a:p>
        </p:txBody>
      </p:sp>
      <p:sp>
        <p:nvSpPr>
          <p:cNvPr id="175125" name="Rectangle 21"/>
          <p:cNvSpPr>
            <a:spLocks noGrp="1" noChangeArrowheads="1"/>
          </p:cNvSpPr>
          <p:nvPr>
            <p:ph type="subTitle" sz="quarter" idx="1"/>
          </p:nvPr>
        </p:nvSpPr>
        <p:spPr>
          <a:xfrm>
            <a:off x="1708150" y="6035675"/>
            <a:ext cx="6019800" cy="660400"/>
          </a:xfrm>
        </p:spPr>
        <p:txBody>
          <a:bodyPr/>
          <a:lstStyle>
            <a:lvl1pPr algn="r">
              <a:spcBef>
                <a:spcPct val="0"/>
              </a:spcBef>
              <a:defRPr sz="1800">
                <a:solidFill>
                  <a:schemeClr val="tx2"/>
                </a:solidFill>
              </a:defRPr>
            </a:lvl1pPr>
          </a:lstStyle>
          <a:p>
            <a:pPr lvl="0"/>
            <a:r>
              <a:rPr lang="de-DE" altLang="de-DE" noProof="0"/>
              <a:t>Untertitelmaster Arial 18 Pt</a:t>
            </a:r>
          </a:p>
          <a:p>
            <a:pPr lvl="0"/>
            <a:r>
              <a:rPr lang="de-DE" altLang="de-DE" noProof="0"/>
              <a:t>Zweite Zeile Untertitelmaster Arial 18 Pt</a:t>
            </a:r>
          </a:p>
        </p:txBody>
      </p:sp>
    </p:spTree>
    <p:extLst>
      <p:ext uri="{BB962C8B-B14F-4D97-AF65-F5344CB8AC3E}">
        <p14:creationId xmlns:p14="http://schemas.microsoft.com/office/powerpoint/2010/main" val="260508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8"/>
          <p:cNvSpPr>
            <a:spLocks noGrp="1" noChangeArrowheads="1"/>
          </p:cNvSpPr>
          <p:nvPr>
            <p:ph type="ftr" sz="quarter" idx="10"/>
          </p:nvPr>
        </p:nvSpPr>
        <p:spPr>
          <a:ln/>
        </p:spPr>
        <p:txBody>
          <a:bodyPr/>
          <a:lstStyle>
            <a:lvl1pPr>
              <a:defRPr/>
            </a:lvl1pPr>
          </a:lstStyle>
          <a:p>
            <a:pPr>
              <a:defRPr/>
            </a:pPr>
            <a:r>
              <a:rPr lang="de-DE" altLang="de-DE"/>
              <a:t>Kommunalbüro für ärztliche Versorgung – Legler – 26.11.2025</a:t>
            </a:r>
          </a:p>
        </p:txBody>
      </p:sp>
      <p:sp>
        <p:nvSpPr>
          <p:cNvPr id="5" name="Rectangle 19"/>
          <p:cNvSpPr>
            <a:spLocks noGrp="1" noChangeArrowheads="1"/>
          </p:cNvSpPr>
          <p:nvPr>
            <p:ph type="sldNum" sz="quarter" idx="11"/>
          </p:nvPr>
        </p:nvSpPr>
        <p:spPr>
          <a:ln/>
        </p:spPr>
        <p:txBody>
          <a:bodyPr/>
          <a:lstStyle>
            <a:lvl1pPr>
              <a:defRPr/>
            </a:lvl1pPr>
          </a:lstStyle>
          <a:p>
            <a:pPr>
              <a:defRPr/>
            </a:pPr>
            <a:fld id="{3DCF68AF-45C3-4213-A3C0-AC80FA8F9719}" type="slidenum">
              <a:rPr lang="en-US" altLang="de-DE"/>
              <a:pPr>
                <a:defRPr/>
              </a:pPr>
              <a:t>‹Nr.›</a:t>
            </a:fld>
            <a:endParaRPr lang="en-US" altLang="de-DE"/>
          </a:p>
        </p:txBody>
      </p:sp>
    </p:spTree>
    <p:extLst>
      <p:ext uri="{BB962C8B-B14F-4D97-AF65-F5344CB8AC3E}">
        <p14:creationId xmlns:p14="http://schemas.microsoft.com/office/powerpoint/2010/main" val="347167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70688" y="690563"/>
            <a:ext cx="2106612" cy="50784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0850" y="690563"/>
            <a:ext cx="6167438" cy="50784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8"/>
          <p:cNvSpPr>
            <a:spLocks noGrp="1" noChangeArrowheads="1"/>
          </p:cNvSpPr>
          <p:nvPr>
            <p:ph type="ftr" sz="quarter" idx="10"/>
          </p:nvPr>
        </p:nvSpPr>
        <p:spPr>
          <a:ln/>
        </p:spPr>
        <p:txBody>
          <a:bodyPr/>
          <a:lstStyle>
            <a:lvl1pPr>
              <a:defRPr/>
            </a:lvl1pPr>
          </a:lstStyle>
          <a:p>
            <a:pPr>
              <a:defRPr/>
            </a:pPr>
            <a:r>
              <a:rPr lang="de-DE" altLang="de-DE"/>
              <a:t>Kommunalbüro für ärztliche Versorgung – Legler – 26.11.2025</a:t>
            </a:r>
          </a:p>
        </p:txBody>
      </p:sp>
      <p:sp>
        <p:nvSpPr>
          <p:cNvPr id="5" name="Rectangle 19"/>
          <p:cNvSpPr>
            <a:spLocks noGrp="1" noChangeArrowheads="1"/>
          </p:cNvSpPr>
          <p:nvPr>
            <p:ph type="sldNum" sz="quarter" idx="11"/>
          </p:nvPr>
        </p:nvSpPr>
        <p:spPr>
          <a:ln/>
        </p:spPr>
        <p:txBody>
          <a:bodyPr/>
          <a:lstStyle>
            <a:lvl1pPr>
              <a:defRPr/>
            </a:lvl1pPr>
          </a:lstStyle>
          <a:p>
            <a:pPr>
              <a:defRPr/>
            </a:pPr>
            <a:fld id="{FD9B106D-0426-4F7E-8009-D81906BD0267}" type="slidenum">
              <a:rPr lang="en-US" altLang="de-DE"/>
              <a:pPr>
                <a:defRPr/>
              </a:pPr>
              <a:t>‹Nr.›</a:t>
            </a:fld>
            <a:endParaRPr lang="en-US" altLang="de-DE"/>
          </a:p>
        </p:txBody>
      </p:sp>
    </p:spTree>
    <p:extLst>
      <p:ext uri="{BB962C8B-B14F-4D97-AF65-F5344CB8AC3E}">
        <p14:creationId xmlns:p14="http://schemas.microsoft.com/office/powerpoint/2010/main" val="2366515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0850" y="690563"/>
            <a:ext cx="8426450" cy="685800"/>
          </a:xfrm>
        </p:spPr>
        <p:txBody>
          <a:bodyPr/>
          <a:lstStyle/>
          <a:p>
            <a:r>
              <a:rPr lang="de-DE"/>
              <a:t>Titelmasterformat durch Klicken bearbeiten</a:t>
            </a:r>
          </a:p>
        </p:txBody>
      </p:sp>
      <p:sp>
        <p:nvSpPr>
          <p:cNvPr id="3" name="Textplatzhalter 2"/>
          <p:cNvSpPr>
            <a:spLocks noGrp="1"/>
          </p:cNvSpPr>
          <p:nvPr>
            <p:ph type="body" sz="half" idx="1"/>
          </p:nvPr>
        </p:nvSpPr>
        <p:spPr>
          <a:xfrm>
            <a:off x="450850" y="1627188"/>
            <a:ext cx="4137025" cy="41417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740275" y="1627188"/>
            <a:ext cx="4137025" cy="19939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740275" y="3773488"/>
            <a:ext cx="4137025" cy="19954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18"/>
          <p:cNvSpPr>
            <a:spLocks noGrp="1" noChangeArrowheads="1"/>
          </p:cNvSpPr>
          <p:nvPr>
            <p:ph type="ftr" sz="quarter" idx="10"/>
          </p:nvPr>
        </p:nvSpPr>
        <p:spPr>
          <a:ln/>
        </p:spPr>
        <p:txBody>
          <a:bodyPr/>
          <a:lstStyle>
            <a:lvl1pPr>
              <a:defRPr/>
            </a:lvl1pPr>
          </a:lstStyle>
          <a:p>
            <a:pPr>
              <a:defRPr/>
            </a:pPr>
            <a:r>
              <a:rPr lang="de-DE" altLang="de-DE"/>
              <a:t>Kommunalbüro für ärztliche Versorgung – Legler – 26.11.2025</a:t>
            </a:r>
          </a:p>
        </p:txBody>
      </p:sp>
      <p:sp>
        <p:nvSpPr>
          <p:cNvPr id="7" name="Rectangle 19"/>
          <p:cNvSpPr>
            <a:spLocks noGrp="1" noChangeArrowheads="1"/>
          </p:cNvSpPr>
          <p:nvPr>
            <p:ph type="sldNum" sz="quarter" idx="11"/>
          </p:nvPr>
        </p:nvSpPr>
        <p:spPr>
          <a:ln/>
        </p:spPr>
        <p:txBody>
          <a:bodyPr/>
          <a:lstStyle>
            <a:lvl1pPr>
              <a:defRPr/>
            </a:lvl1pPr>
          </a:lstStyle>
          <a:p>
            <a:pPr>
              <a:defRPr/>
            </a:pPr>
            <a:fld id="{3972BE83-2B31-4650-8F7C-3B9267F04A4A}" type="slidenum">
              <a:rPr lang="en-US" altLang="de-DE"/>
              <a:pPr>
                <a:defRPr/>
              </a:pPr>
              <a:t>‹Nr.›</a:t>
            </a:fld>
            <a:endParaRPr lang="en-US" altLang="de-DE"/>
          </a:p>
        </p:txBody>
      </p:sp>
    </p:spTree>
    <p:extLst>
      <p:ext uri="{BB962C8B-B14F-4D97-AF65-F5344CB8AC3E}">
        <p14:creationId xmlns:p14="http://schemas.microsoft.com/office/powerpoint/2010/main" val="239857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gradFill rotWithShape="1">
          <a:gsLst>
            <a:gs pos="0">
              <a:srgbClr val="E7F7FF"/>
            </a:gs>
            <a:gs pos="100000">
              <a:srgbClr val="FDFEFF"/>
            </a:gs>
          </a:gsLst>
          <a:lin ang="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8"/>
          <p:cNvSpPr>
            <a:spLocks noGrp="1" noChangeArrowheads="1"/>
          </p:cNvSpPr>
          <p:nvPr>
            <p:ph type="ftr" sz="quarter" idx="10"/>
          </p:nvPr>
        </p:nvSpPr>
        <p:spPr/>
        <p:txBody>
          <a:bodyPr/>
          <a:lstStyle>
            <a:lvl1pPr>
              <a:defRPr/>
            </a:lvl1pPr>
          </a:lstStyle>
          <a:p>
            <a:pPr>
              <a:defRPr/>
            </a:pPr>
            <a:r>
              <a:rPr lang="de-DE" altLang="de-DE"/>
              <a:t>Kommunalbüro für ärztliche Versorgung – Legler – 26.11.2025</a:t>
            </a:r>
          </a:p>
        </p:txBody>
      </p:sp>
      <p:sp>
        <p:nvSpPr>
          <p:cNvPr id="5" name="Rectangle 19"/>
          <p:cNvSpPr>
            <a:spLocks noGrp="1" noChangeArrowheads="1"/>
          </p:cNvSpPr>
          <p:nvPr>
            <p:ph type="sldNum" sz="quarter" idx="11"/>
          </p:nvPr>
        </p:nvSpPr>
        <p:spPr/>
        <p:txBody>
          <a:bodyPr/>
          <a:lstStyle>
            <a:lvl1pPr>
              <a:defRPr/>
            </a:lvl1pPr>
          </a:lstStyle>
          <a:p>
            <a:pPr>
              <a:defRPr/>
            </a:pPr>
            <a:fld id="{4EDA3D97-129E-4A63-B0DC-35668FD91CA9}" type="slidenum">
              <a:rPr lang="en-US" altLang="de-DE"/>
              <a:pPr>
                <a:defRPr/>
              </a:pPr>
              <a:t>‹Nr.›</a:t>
            </a:fld>
            <a:endParaRPr lang="en-US" altLang="de-DE"/>
          </a:p>
        </p:txBody>
      </p:sp>
    </p:spTree>
    <p:extLst>
      <p:ext uri="{BB962C8B-B14F-4D97-AF65-F5344CB8AC3E}">
        <p14:creationId xmlns:p14="http://schemas.microsoft.com/office/powerpoint/2010/main" val="252123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8"/>
          <p:cNvSpPr>
            <a:spLocks noGrp="1" noChangeArrowheads="1"/>
          </p:cNvSpPr>
          <p:nvPr>
            <p:ph type="ftr" sz="quarter" idx="10"/>
          </p:nvPr>
        </p:nvSpPr>
        <p:spPr>
          <a:ln/>
        </p:spPr>
        <p:txBody>
          <a:bodyPr/>
          <a:lstStyle>
            <a:lvl1pPr>
              <a:defRPr/>
            </a:lvl1pPr>
          </a:lstStyle>
          <a:p>
            <a:pPr>
              <a:defRPr/>
            </a:pPr>
            <a:r>
              <a:rPr lang="de-DE" altLang="de-DE"/>
              <a:t>Kommunalbüro für ärztliche Versorgung – Legler – 26.11.2025</a:t>
            </a:r>
          </a:p>
        </p:txBody>
      </p:sp>
      <p:sp>
        <p:nvSpPr>
          <p:cNvPr id="5" name="Rectangle 19"/>
          <p:cNvSpPr>
            <a:spLocks noGrp="1" noChangeArrowheads="1"/>
          </p:cNvSpPr>
          <p:nvPr>
            <p:ph type="sldNum" sz="quarter" idx="11"/>
          </p:nvPr>
        </p:nvSpPr>
        <p:spPr>
          <a:ln/>
        </p:spPr>
        <p:txBody>
          <a:bodyPr/>
          <a:lstStyle>
            <a:lvl1pPr>
              <a:defRPr/>
            </a:lvl1pPr>
          </a:lstStyle>
          <a:p>
            <a:pPr>
              <a:defRPr/>
            </a:pPr>
            <a:fld id="{4590958D-517A-4DB6-B6ED-6AF3F78816D5}" type="slidenum">
              <a:rPr lang="en-US" altLang="de-DE"/>
              <a:pPr>
                <a:defRPr/>
              </a:pPr>
              <a:t>‹Nr.›</a:t>
            </a:fld>
            <a:endParaRPr lang="en-US" altLang="de-DE"/>
          </a:p>
        </p:txBody>
      </p:sp>
    </p:spTree>
    <p:extLst>
      <p:ext uri="{BB962C8B-B14F-4D97-AF65-F5344CB8AC3E}">
        <p14:creationId xmlns:p14="http://schemas.microsoft.com/office/powerpoint/2010/main" val="401593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0850" y="1627188"/>
            <a:ext cx="4137025" cy="414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40275" y="1627188"/>
            <a:ext cx="4137025" cy="414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8"/>
          <p:cNvSpPr>
            <a:spLocks noGrp="1" noChangeArrowheads="1"/>
          </p:cNvSpPr>
          <p:nvPr>
            <p:ph type="ftr" sz="quarter" idx="10"/>
          </p:nvPr>
        </p:nvSpPr>
        <p:spPr>
          <a:ln/>
        </p:spPr>
        <p:txBody>
          <a:bodyPr/>
          <a:lstStyle>
            <a:lvl1pPr>
              <a:defRPr/>
            </a:lvl1pPr>
          </a:lstStyle>
          <a:p>
            <a:pPr>
              <a:defRPr/>
            </a:pPr>
            <a:r>
              <a:rPr lang="de-DE" altLang="de-DE"/>
              <a:t>Kommunalbüro für ärztliche Versorgung – Legler – 26.11.2025</a:t>
            </a:r>
          </a:p>
        </p:txBody>
      </p:sp>
      <p:sp>
        <p:nvSpPr>
          <p:cNvPr id="6" name="Rectangle 19"/>
          <p:cNvSpPr>
            <a:spLocks noGrp="1" noChangeArrowheads="1"/>
          </p:cNvSpPr>
          <p:nvPr>
            <p:ph type="sldNum" sz="quarter" idx="11"/>
          </p:nvPr>
        </p:nvSpPr>
        <p:spPr>
          <a:ln/>
        </p:spPr>
        <p:txBody>
          <a:bodyPr/>
          <a:lstStyle>
            <a:lvl1pPr>
              <a:defRPr/>
            </a:lvl1pPr>
          </a:lstStyle>
          <a:p>
            <a:pPr>
              <a:defRPr/>
            </a:pPr>
            <a:fld id="{2531DFC1-265B-4FBF-BECE-7DF93EC64FFE}" type="slidenum">
              <a:rPr lang="en-US" altLang="de-DE"/>
              <a:pPr>
                <a:defRPr/>
              </a:pPr>
              <a:t>‹Nr.›</a:t>
            </a:fld>
            <a:endParaRPr lang="en-US" altLang="de-DE"/>
          </a:p>
        </p:txBody>
      </p:sp>
    </p:spTree>
    <p:extLst>
      <p:ext uri="{BB962C8B-B14F-4D97-AF65-F5344CB8AC3E}">
        <p14:creationId xmlns:p14="http://schemas.microsoft.com/office/powerpoint/2010/main" val="275863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8"/>
          <p:cNvSpPr>
            <a:spLocks noGrp="1" noChangeArrowheads="1"/>
          </p:cNvSpPr>
          <p:nvPr>
            <p:ph type="ftr" sz="quarter" idx="10"/>
          </p:nvPr>
        </p:nvSpPr>
        <p:spPr>
          <a:ln/>
        </p:spPr>
        <p:txBody>
          <a:bodyPr/>
          <a:lstStyle>
            <a:lvl1pPr>
              <a:defRPr/>
            </a:lvl1pPr>
          </a:lstStyle>
          <a:p>
            <a:pPr>
              <a:defRPr/>
            </a:pPr>
            <a:r>
              <a:rPr lang="de-DE" altLang="de-DE"/>
              <a:t>Kommunalbüro für ärztliche Versorgung – Legler – 26.11.2025</a:t>
            </a:r>
          </a:p>
        </p:txBody>
      </p:sp>
      <p:sp>
        <p:nvSpPr>
          <p:cNvPr id="8" name="Rectangle 19"/>
          <p:cNvSpPr>
            <a:spLocks noGrp="1" noChangeArrowheads="1"/>
          </p:cNvSpPr>
          <p:nvPr>
            <p:ph type="sldNum" sz="quarter" idx="11"/>
          </p:nvPr>
        </p:nvSpPr>
        <p:spPr>
          <a:ln/>
        </p:spPr>
        <p:txBody>
          <a:bodyPr/>
          <a:lstStyle>
            <a:lvl1pPr>
              <a:defRPr/>
            </a:lvl1pPr>
          </a:lstStyle>
          <a:p>
            <a:pPr>
              <a:defRPr/>
            </a:pPr>
            <a:fld id="{108AC656-8762-48DF-8AD4-638781EDA514}" type="slidenum">
              <a:rPr lang="en-US" altLang="de-DE"/>
              <a:pPr>
                <a:defRPr/>
              </a:pPr>
              <a:t>‹Nr.›</a:t>
            </a:fld>
            <a:endParaRPr lang="en-US" altLang="de-DE"/>
          </a:p>
        </p:txBody>
      </p:sp>
    </p:spTree>
    <p:extLst>
      <p:ext uri="{BB962C8B-B14F-4D97-AF65-F5344CB8AC3E}">
        <p14:creationId xmlns:p14="http://schemas.microsoft.com/office/powerpoint/2010/main" val="278461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8"/>
          <p:cNvSpPr>
            <a:spLocks noGrp="1" noChangeArrowheads="1"/>
          </p:cNvSpPr>
          <p:nvPr>
            <p:ph type="ftr" sz="quarter" idx="10"/>
          </p:nvPr>
        </p:nvSpPr>
        <p:spPr>
          <a:ln/>
        </p:spPr>
        <p:txBody>
          <a:bodyPr/>
          <a:lstStyle>
            <a:lvl1pPr>
              <a:defRPr/>
            </a:lvl1pPr>
          </a:lstStyle>
          <a:p>
            <a:pPr>
              <a:defRPr/>
            </a:pPr>
            <a:r>
              <a:rPr lang="de-DE" altLang="de-DE"/>
              <a:t>Kommunalbüro für ärztliche Versorgung – Legler – 26.11.2025</a:t>
            </a:r>
          </a:p>
        </p:txBody>
      </p:sp>
      <p:sp>
        <p:nvSpPr>
          <p:cNvPr id="4" name="Rectangle 19"/>
          <p:cNvSpPr>
            <a:spLocks noGrp="1" noChangeArrowheads="1"/>
          </p:cNvSpPr>
          <p:nvPr>
            <p:ph type="sldNum" sz="quarter" idx="11"/>
          </p:nvPr>
        </p:nvSpPr>
        <p:spPr>
          <a:ln/>
        </p:spPr>
        <p:txBody>
          <a:bodyPr/>
          <a:lstStyle>
            <a:lvl1pPr>
              <a:defRPr/>
            </a:lvl1pPr>
          </a:lstStyle>
          <a:p>
            <a:pPr>
              <a:defRPr/>
            </a:pPr>
            <a:fld id="{85DF495D-51FC-4473-AABE-D0BBB39DF089}" type="slidenum">
              <a:rPr lang="en-US" altLang="de-DE"/>
              <a:pPr>
                <a:defRPr/>
              </a:pPr>
              <a:t>‹Nr.›</a:t>
            </a:fld>
            <a:endParaRPr lang="en-US" altLang="de-DE"/>
          </a:p>
        </p:txBody>
      </p:sp>
    </p:spTree>
    <p:extLst>
      <p:ext uri="{BB962C8B-B14F-4D97-AF65-F5344CB8AC3E}">
        <p14:creationId xmlns:p14="http://schemas.microsoft.com/office/powerpoint/2010/main" val="124180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8"/>
          <p:cNvSpPr>
            <a:spLocks noGrp="1" noChangeArrowheads="1"/>
          </p:cNvSpPr>
          <p:nvPr>
            <p:ph type="ftr" sz="quarter" idx="10"/>
          </p:nvPr>
        </p:nvSpPr>
        <p:spPr>
          <a:ln/>
        </p:spPr>
        <p:txBody>
          <a:bodyPr/>
          <a:lstStyle>
            <a:lvl1pPr>
              <a:defRPr/>
            </a:lvl1pPr>
          </a:lstStyle>
          <a:p>
            <a:pPr>
              <a:defRPr/>
            </a:pPr>
            <a:r>
              <a:rPr lang="de-DE" altLang="de-DE"/>
              <a:t>Kommunalbüro für ärztliche Versorgung – Legler – 26.11.2025</a:t>
            </a:r>
          </a:p>
        </p:txBody>
      </p:sp>
      <p:sp>
        <p:nvSpPr>
          <p:cNvPr id="3" name="Rectangle 19"/>
          <p:cNvSpPr>
            <a:spLocks noGrp="1" noChangeArrowheads="1"/>
          </p:cNvSpPr>
          <p:nvPr>
            <p:ph type="sldNum" sz="quarter" idx="11"/>
          </p:nvPr>
        </p:nvSpPr>
        <p:spPr>
          <a:ln/>
        </p:spPr>
        <p:txBody>
          <a:bodyPr/>
          <a:lstStyle>
            <a:lvl1pPr>
              <a:defRPr/>
            </a:lvl1pPr>
          </a:lstStyle>
          <a:p>
            <a:pPr>
              <a:defRPr/>
            </a:pPr>
            <a:fld id="{A47ABE01-05C2-4A86-B495-94CB9D8A6669}" type="slidenum">
              <a:rPr lang="en-US" altLang="de-DE"/>
              <a:pPr>
                <a:defRPr/>
              </a:pPr>
              <a:t>‹Nr.›</a:t>
            </a:fld>
            <a:endParaRPr lang="en-US" altLang="de-DE"/>
          </a:p>
        </p:txBody>
      </p:sp>
    </p:spTree>
    <p:extLst>
      <p:ext uri="{BB962C8B-B14F-4D97-AF65-F5344CB8AC3E}">
        <p14:creationId xmlns:p14="http://schemas.microsoft.com/office/powerpoint/2010/main" val="218608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8"/>
          <p:cNvSpPr>
            <a:spLocks noGrp="1" noChangeArrowheads="1"/>
          </p:cNvSpPr>
          <p:nvPr>
            <p:ph type="ftr" sz="quarter" idx="10"/>
          </p:nvPr>
        </p:nvSpPr>
        <p:spPr>
          <a:ln/>
        </p:spPr>
        <p:txBody>
          <a:bodyPr/>
          <a:lstStyle>
            <a:lvl1pPr>
              <a:defRPr/>
            </a:lvl1pPr>
          </a:lstStyle>
          <a:p>
            <a:pPr>
              <a:defRPr/>
            </a:pPr>
            <a:r>
              <a:rPr lang="de-DE" altLang="de-DE"/>
              <a:t>Kommunalbüro für ärztliche Versorgung – Legler – 26.11.2025</a:t>
            </a:r>
          </a:p>
        </p:txBody>
      </p:sp>
      <p:sp>
        <p:nvSpPr>
          <p:cNvPr id="6" name="Rectangle 19"/>
          <p:cNvSpPr>
            <a:spLocks noGrp="1" noChangeArrowheads="1"/>
          </p:cNvSpPr>
          <p:nvPr>
            <p:ph type="sldNum" sz="quarter" idx="11"/>
          </p:nvPr>
        </p:nvSpPr>
        <p:spPr>
          <a:ln/>
        </p:spPr>
        <p:txBody>
          <a:bodyPr/>
          <a:lstStyle>
            <a:lvl1pPr>
              <a:defRPr/>
            </a:lvl1pPr>
          </a:lstStyle>
          <a:p>
            <a:pPr>
              <a:defRPr/>
            </a:pPr>
            <a:fld id="{E3A20097-D571-4891-A73B-9C9F8A675D3F}" type="slidenum">
              <a:rPr lang="en-US" altLang="de-DE"/>
              <a:pPr>
                <a:defRPr/>
              </a:pPr>
              <a:t>‹Nr.›</a:t>
            </a:fld>
            <a:endParaRPr lang="en-US" altLang="de-DE"/>
          </a:p>
        </p:txBody>
      </p:sp>
    </p:spTree>
    <p:extLst>
      <p:ext uri="{BB962C8B-B14F-4D97-AF65-F5344CB8AC3E}">
        <p14:creationId xmlns:p14="http://schemas.microsoft.com/office/powerpoint/2010/main" val="289221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8"/>
          <p:cNvSpPr>
            <a:spLocks noGrp="1" noChangeArrowheads="1"/>
          </p:cNvSpPr>
          <p:nvPr>
            <p:ph type="ftr" sz="quarter" idx="10"/>
          </p:nvPr>
        </p:nvSpPr>
        <p:spPr>
          <a:ln/>
        </p:spPr>
        <p:txBody>
          <a:bodyPr/>
          <a:lstStyle>
            <a:lvl1pPr>
              <a:defRPr/>
            </a:lvl1pPr>
          </a:lstStyle>
          <a:p>
            <a:pPr>
              <a:defRPr/>
            </a:pPr>
            <a:r>
              <a:rPr lang="de-DE" altLang="de-DE"/>
              <a:t>Kommunalbüro für ärztliche Versorgung – Legler – 26.11.2025</a:t>
            </a:r>
          </a:p>
        </p:txBody>
      </p:sp>
      <p:sp>
        <p:nvSpPr>
          <p:cNvPr id="6" name="Rectangle 19"/>
          <p:cNvSpPr>
            <a:spLocks noGrp="1" noChangeArrowheads="1"/>
          </p:cNvSpPr>
          <p:nvPr>
            <p:ph type="sldNum" sz="quarter" idx="11"/>
          </p:nvPr>
        </p:nvSpPr>
        <p:spPr>
          <a:ln/>
        </p:spPr>
        <p:txBody>
          <a:bodyPr/>
          <a:lstStyle>
            <a:lvl1pPr>
              <a:defRPr/>
            </a:lvl1pPr>
          </a:lstStyle>
          <a:p>
            <a:pPr>
              <a:defRPr/>
            </a:pPr>
            <a:fld id="{A00058A6-2AE0-4BCD-A82F-91AFF7D98411}" type="slidenum">
              <a:rPr lang="en-US" altLang="de-DE"/>
              <a:pPr>
                <a:defRPr/>
              </a:pPr>
              <a:t>‹Nr.›</a:t>
            </a:fld>
            <a:endParaRPr lang="en-US" altLang="de-DE"/>
          </a:p>
        </p:txBody>
      </p:sp>
    </p:spTree>
    <p:extLst>
      <p:ext uri="{BB962C8B-B14F-4D97-AF65-F5344CB8AC3E}">
        <p14:creationId xmlns:p14="http://schemas.microsoft.com/office/powerpoint/2010/main" val="84035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7F7FF"/>
            </a:gs>
            <a:gs pos="100000">
              <a:srgbClr val="FDFEFF"/>
            </a:gs>
          </a:gsLst>
          <a:lin ang="0" scaled="1"/>
        </a:gradFill>
        <a:effectLst/>
      </p:bgPr>
    </p:bg>
    <p:spTree>
      <p:nvGrpSpPr>
        <p:cNvPr id="1" name=""/>
        <p:cNvGrpSpPr/>
        <p:nvPr/>
      </p:nvGrpSpPr>
      <p:grpSpPr>
        <a:xfrm>
          <a:off x="0" y="0"/>
          <a:ext cx="0" cy="0"/>
          <a:chOff x="0" y="0"/>
          <a:chExt cx="0" cy="0"/>
        </a:xfrm>
      </p:grpSpPr>
      <p:sp>
        <p:nvSpPr>
          <p:cNvPr id="1027" name="Rectangle 9"/>
          <p:cNvSpPr>
            <a:spLocks noChangeArrowheads="1"/>
          </p:cNvSpPr>
          <p:nvPr userDrawn="1"/>
        </p:nvSpPr>
        <p:spPr bwMode="auto">
          <a:xfrm>
            <a:off x="796925" y="6318250"/>
            <a:ext cx="8347075" cy="539750"/>
          </a:xfrm>
          <a:prstGeom prst="rect">
            <a:avLst/>
          </a:prstGeom>
          <a:solidFill>
            <a:srgbClr val="B5D7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endParaRPr lang="de-DE" altLang="de-DE"/>
          </a:p>
        </p:txBody>
      </p:sp>
      <p:sp>
        <p:nvSpPr>
          <p:cNvPr id="2" name="Rectangle 15"/>
          <p:cNvSpPr>
            <a:spLocks noGrp="1" noChangeArrowheads="1"/>
          </p:cNvSpPr>
          <p:nvPr>
            <p:ph type="title"/>
          </p:nvPr>
        </p:nvSpPr>
        <p:spPr bwMode="auto">
          <a:xfrm>
            <a:off x="450850" y="690563"/>
            <a:ext cx="84264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8" name="Rectangle 16"/>
          <p:cNvSpPr>
            <a:spLocks noGrp="1" noChangeArrowheads="1"/>
          </p:cNvSpPr>
          <p:nvPr>
            <p:ph type="body" idx="1"/>
          </p:nvPr>
        </p:nvSpPr>
        <p:spPr bwMode="auto">
          <a:xfrm>
            <a:off x="450850" y="1627188"/>
            <a:ext cx="8426450" cy="414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Subheadline Arial Fett 20 Pt, </a:t>
            </a:r>
            <a:br>
              <a:rPr lang="de-DE" altLang="de-DE"/>
            </a:br>
            <a:r>
              <a:rPr lang="de-DE" altLang="de-DE"/>
              <a:t>Textmasterformate durch Klicken bearbeiten</a:t>
            </a:r>
          </a:p>
          <a:p>
            <a:pPr lvl="1"/>
            <a:r>
              <a:rPr lang="de-DE" altLang="de-DE"/>
              <a:t>Zweite Ebene Arial 20 Pt</a:t>
            </a:r>
          </a:p>
          <a:p>
            <a:pPr lvl="1"/>
            <a:endParaRPr lang="de-DE" altLang="de-DE"/>
          </a:p>
          <a:p>
            <a:pPr lvl="1"/>
            <a:endParaRPr lang="de-DE" altLang="de-DE"/>
          </a:p>
          <a:p>
            <a:pPr lvl="1"/>
            <a:r>
              <a:rPr lang="de-DE" altLang="de-DE"/>
              <a:t>Hinweis: Über &gt; Ansicht &gt; Master &gt; Folienmaster </a:t>
            </a:r>
            <a:br>
              <a:rPr lang="de-DE" altLang="de-DE"/>
            </a:br>
            <a:r>
              <a:rPr lang="de-DE" altLang="de-DE"/>
              <a:t>können Sie das Datum, den Titel Ihres Vortrags und Ihren Namen </a:t>
            </a:r>
            <a:br>
              <a:rPr lang="de-DE" altLang="de-DE"/>
            </a:br>
            <a:r>
              <a:rPr lang="de-DE" altLang="de-DE"/>
              <a:t>in der Fußzeile angeben. </a:t>
            </a:r>
          </a:p>
          <a:p>
            <a:pPr lvl="1"/>
            <a:endParaRPr lang="de-DE" altLang="de-DE"/>
          </a:p>
          <a:p>
            <a:pPr lvl="1"/>
            <a:endParaRPr lang="de-DE" altLang="de-DE"/>
          </a:p>
          <a:p>
            <a:pPr lvl="0"/>
            <a:endParaRPr lang="de-DE" altLang="de-DE"/>
          </a:p>
        </p:txBody>
      </p:sp>
      <p:sp>
        <p:nvSpPr>
          <p:cNvPr id="174098" name="Rectangle 18"/>
          <p:cNvSpPr>
            <a:spLocks noGrp="1" noChangeArrowheads="1"/>
          </p:cNvSpPr>
          <p:nvPr>
            <p:ph type="ftr" sz="quarter" idx="3"/>
          </p:nvPr>
        </p:nvSpPr>
        <p:spPr bwMode="auto">
          <a:xfrm>
            <a:off x="3144838" y="6519863"/>
            <a:ext cx="520382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1000">
                <a:solidFill>
                  <a:schemeClr val="tx2"/>
                </a:solidFill>
                <a:latin typeface="Arial" charset="0"/>
              </a:defRPr>
            </a:lvl1pPr>
          </a:lstStyle>
          <a:p>
            <a:pPr>
              <a:defRPr/>
            </a:pPr>
            <a:r>
              <a:rPr lang="de-DE" altLang="de-DE"/>
              <a:t>Kommunalbüro für ärztliche Versorgung – Legler – 26.11.2025</a:t>
            </a:r>
          </a:p>
        </p:txBody>
      </p:sp>
      <p:sp>
        <p:nvSpPr>
          <p:cNvPr id="174099" name="Rectangle 19"/>
          <p:cNvSpPr>
            <a:spLocks noGrp="1" noChangeArrowheads="1"/>
          </p:cNvSpPr>
          <p:nvPr>
            <p:ph type="sldNum" sz="quarter" idx="4"/>
          </p:nvPr>
        </p:nvSpPr>
        <p:spPr bwMode="auto">
          <a:xfrm>
            <a:off x="8326438" y="6519863"/>
            <a:ext cx="544512"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1000">
                <a:solidFill>
                  <a:srgbClr val="1160A0"/>
                </a:solidFill>
              </a:defRPr>
            </a:lvl1pPr>
          </a:lstStyle>
          <a:p>
            <a:pPr>
              <a:defRPr/>
            </a:pPr>
            <a:fld id="{17E3EE17-54B0-4E8F-8AB5-52789796943A}" type="slidenum">
              <a:rPr lang="en-US" altLang="de-DE"/>
              <a:pPr>
                <a:defRPr/>
              </a:pPr>
              <a:t>‹Nr.›</a:t>
            </a:fld>
            <a:endParaRPr lang="en-US" altLang="de-DE"/>
          </a:p>
        </p:txBody>
      </p:sp>
      <p:sp>
        <p:nvSpPr>
          <p:cNvPr id="1032" name="Rectangle 20"/>
          <p:cNvSpPr>
            <a:spLocks noChangeArrowheads="1"/>
          </p:cNvSpPr>
          <p:nvPr userDrawn="1"/>
        </p:nvSpPr>
        <p:spPr bwMode="auto">
          <a:xfrm>
            <a:off x="1477963" y="6523038"/>
            <a:ext cx="10334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de-DE" altLang="de-DE" sz="1000">
                <a:solidFill>
                  <a:schemeClr val="tx2"/>
                </a:solidFill>
              </a:rPr>
              <a:t>www.lgl.bayern.de</a:t>
            </a:r>
          </a:p>
        </p:txBody>
      </p:sp>
      <p:sp>
        <p:nvSpPr>
          <p:cNvPr id="3" name="Freeform 50"/>
          <p:cNvSpPr>
            <a:spLocks/>
          </p:cNvSpPr>
          <p:nvPr userDrawn="1"/>
        </p:nvSpPr>
        <p:spPr bwMode="auto">
          <a:xfrm>
            <a:off x="0" y="5913438"/>
            <a:ext cx="1060450" cy="944562"/>
          </a:xfrm>
          <a:custGeom>
            <a:avLst/>
            <a:gdLst>
              <a:gd name="T0" fmla="*/ 0 w 668"/>
              <a:gd name="T1" fmla="*/ 2147483646 h 585"/>
              <a:gd name="T2" fmla="*/ 2147483646 w 668"/>
              <a:gd name="T3" fmla="*/ 2147483646 h 585"/>
              <a:gd name="T4" fmla="*/ 2147483646 w 668"/>
              <a:gd name="T5" fmla="*/ 2147483646 h 585"/>
              <a:gd name="T6" fmla="*/ 2147483646 w 668"/>
              <a:gd name="T7" fmla="*/ 2147483646 h 585"/>
              <a:gd name="T8" fmla="*/ 0 w 668"/>
              <a:gd name="T9" fmla="*/ 2147483646 h 5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8" h="585">
                <a:moveTo>
                  <a:pt x="0" y="9"/>
                </a:moveTo>
                <a:cubicBezTo>
                  <a:pt x="57" y="0"/>
                  <a:pt x="41" y="4"/>
                  <a:pt x="106" y="4"/>
                </a:cubicBezTo>
                <a:cubicBezTo>
                  <a:pt x="171" y="4"/>
                  <a:pt x="625" y="51"/>
                  <a:pt x="668" y="585"/>
                </a:cubicBezTo>
                <a:cubicBezTo>
                  <a:pt x="335" y="585"/>
                  <a:pt x="2" y="585"/>
                  <a:pt x="2" y="585"/>
                </a:cubicBezTo>
                <a:cubicBezTo>
                  <a:pt x="0" y="351"/>
                  <a:pt x="1" y="209"/>
                  <a:pt x="0" y="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3" name="Freeform 48"/>
          <p:cNvSpPr>
            <a:spLocks/>
          </p:cNvSpPr>
          <p:nvPr userDrawn="1"/>
        </p:nvSpPr>
        <p:spPr bwMode="auto">
          <a:xfrm>
            <a:off x="0" y="5935663"/>
            <a:ext cx="644525" cy="922337"/>
          </a:xfrm>
          <a:custGeom>
            <a:avLst/>
            <a:gdLst>
              <a:gd name="T0" fmla="*/ 2147483646 w 406"/>
              <a:gd name="T1" fmla="*/ 2147483646 h 581"/>
              <a:gd name="T2" fmla="*/ 2147483646 w 406"/>
              <a:gd name="T3" fmla="*/ 2147483646 h 581"/>
              <a:gd name="T4" fmla="*/ 2147483646 w 406"/>
              <a:gd name="T5" fmla="*/ 0 h 581"/>
              <a:gd name="T6" fmla="*/ 2147483646 w 406"/>
              <a:gd name="T7" fmla="*/ 2147483646 h 5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6" h="581">
                <a:moveTo>
                  <a:pt x="406" y="578"/>
                </a:moveTo>
                <a:cubicBezTo>
                  <a:pt x="281" y="580"/>
                  <a:pt x="76" y="581"/>
                  <a:pt x="3" y="578"/>
                </a:cubicBezTo>
                <a:cubicBezTo>
                  <a:pt x="0" y="286"/>
                  <a:pt x="1" y="115"/>
                  <a:pt x="3" y="0"/>
                </a:cubicBezTo>
                <a:cubicBezTo>
                  <a:pt x="282" y="28"/>
                  <a:pt x="395" y="428"/>
                  <a:pt x="406" y="578"/>
                </a:cubicBezTo>
                <a:close/>
              </a:path>
            </a:pathLst>
          </a:custGeom>
          <a:solidFill>
            <a:srgbClr val="E7F7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34" name="Group 56"/>
          <p:cNvGrpSpPr>
            <a:grpSpLocks/>
          </p:cNvGrpSpPr>
          <p:nvPr userDrawn="1"/>
        </p:nvGrpSpPr>
        <p:grpSpPr bwMode="auto">
          <a:xfrm>
            <a:off x="0" y="6343650"/>
            <a:ext cx="622300" cy="514350"/>
            <a:chOff x="0" y="4003"/>
            <a:chExt cx="384" cy="317"/>
          </a:xfrm>
        </p:grpSpPr>
        <p:sp>
          <p:nvSpPr>
            <p:cNvPr id="1036" name="Freeform 47"/>
            <p:cNvSpPr>
              <a:spLocks/>
            </p:cNvSpPr>
            <p:nvPr userDrawn="1"/>
          </p:nvSpPr>
          <p:spPr bwMode="auto">
            <a:xfrm>
              <a:off x="0" y="4003"/>
              <a:ext cx="384" cy="317"/>
            </a:xfrm>
            <a:custGeom>
              <a:avLst/>
              <a:gdLst>
                <a:gd name="T0" fmla="*/ 3 w 384"/>
                <a:gd name="T1" fmla="*/ 20 h 317"/>
                <a:gd name="T2" fmla="*/ 384 w 384"/>
                <a:gd name="T3" fmla="*/ 317 h 317"/>
                <a:gd name="T4" fmla="*/ 0 w 384"/>
                <a:gd name="T5" fmla="*/ 317 h 317"/>
                <a:gd name="T6" fmla="*/ 3 w 384"/>
                <a:gd name="T7" fmla="*/ 20 h 3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317">
                  <a:moveTo>
                    <a:pt x="3" y="20"/>
                  </a:moveTo>
                  <a:cubicBezTo>
                    <a:pt x="67" y="7"/>
                    <a:pt x="348" y="0"/>
                    <a:pt x="384" y="317"/>
                  </a:cubicBezTo>
                  <a:cubicBezTo>
                    <a:pt x="266" y="317"/>
                    <a:pt x="55" y="315"/>
                    <a:pt x="0" y="317"/>
                  </a:cubicBezTo>
                  <a:cubicBezTo>
                    <a:pt x="0" y="183"/>
                    <a:pt x="2" y="192"/>
                    <a:pt x="3" y="20"/>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7" name="Freeform 46"/>
            <p:cNvSpPr>
              <a:spLocks/>
            </p:cNvSpPr>
            <p:nvPr userDrawn="1"/>
          </p:nvSpPr>
          <p:spPr bwMode="auto">
            <a:xfrm>
              <a:off x="0" y="4003"/>
              <a:ext cx="381" cy="317"/>
            </a:xfrm>
            <a:custGeom>
              <a:avLst/>
              <a:gdLst>
                <a:gd name="T0" fmla="*/ 0 w 381"/>
                <a:gd name="T1" fmla="*/ 20 h 317"/>
                <a:gd name="T2" fmla="*/ 381 w 381"/>
                <a:gd name="T3" fmla="*/ 317 h 317"/>
                <a:gd name="T4" fmla="*/ 172 w 381"/>
                <a:gd name="T5" fmla="*/ 317 h 317"/>
                <a:gd name="T6" fmla="*/ 0 w 381"/>
                <a:gd name="T7" fmla="*/ 20 h 3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1" h="317">
                  <a:moveTo>
                    <a:pt x="0" y="20"/>
                  </a:moveTo>
                  <a:cubicBezTo>
                    <a:pt x="64" y="7"/>
                    <a:pt x="345" y="0"/>
                    <a:pt x="381" y="317"/>
                  </a:cubicBezTo>
                  <a:cubicBezTo>
                    <a:pt x="263" y="317"/>
                    <a:pt x="227" y="315"/>
                    <a:pt x="172" y="317"/>
                  </a:cubicBezTo>
                  <a:cubicBezTo>
                    <a:pt x="153" y="118"/>
                    <a:pt x="57" y="67"/>
                    <a:pt x="0" y="20"/>
                  </a:cubicBezTo>
                  <a:close/>
                </a:path>
              </a:pathLst>
            </a:custGeom>
            <a:solidFill>
              <a:srgbClr val="B5D7E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pic>
        <p:nvPicPr>
          <p:cNvPr id="1035" name="Picture 59" descr="LGL_ohne_Kreis"/>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27075" y="6348413"/>
            <a:ext cx="5746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chemeClr val="tx2"/>
          </a:solidFill>
          <a:latin typeface="Arial" charset="0"/>
          <a:cs typeface="Arial" charset="0"/>
        </a:defRPr>
      </a:lvl6pPr>
      <a:lvl7pPr marL="914400" algn="l" rtl="0" fontAlgn="base">
        <a:spcBef>
          <a:spcPct val="0"/>
        </a:spcBef>
        <a:spcAft>
          <a:spcPct val="0"/>
        </a:spcAft>
        <a:defRPr sz="2400">
          <a:solidFill>
            <a:schemeClr val="tx2"/>
          </a:solidFill>
          <a:latin typeface="Arial" charset="0"/>
          <a:cs typeface="Arial" charset="0"/>
        </a:defRPr>
      </a:lvl7pPr>
      <a:lvl8pPr marL="1371600" algn="l" rtl="0" fontAlgn="base">
        <a:spcBef>
          <a:spcPct val="0"/>
        </a:spcBef>
        <a:spcAft>
          <a:spcPct val="0"/>
        </a:spcAft>
        <a:defRPr sz="2400">
          <a:solidFill>
            <a:schemeClr val="tx2"/>
          </a:solidFill>
          <a:latin typeface="Arial" charset="0"/>
          <a:cs typeface="Arial" charset="0"/>
        </a:defRPr>
      </a:lvl8pPr>
      <a:lvl9pPr marL="1828800" algn="l" rtl="0" fontAlgn="base">
        <a:spcBef>
          <a:spcPct val="0"/>
        </a:spcBef>
        <a:spcAft>
          <a:spcPct val="0"/>
        </a:spcAft>
        <a:defRPr sz="2400">
          <a:solidFill>
            <a:schemeClr val="tx2"/>
          </a:solidFill>
          <a:latin typeface="Arial" charset="0"/>
          <a:cs typeface="Arial" charset="0"/>
        </a:defRPr>
      </a:lvl9pPr>
    </p:titleStyle>
    <p:bodyStyle>
      <a:lvl1pPr algn="l" rtl="0" eaLnBrk="0" fontAlgn="base" hangingPunct="0">
        <a:spcBef>
          <a:spcPct val="20000"/>
        </a:spcBef>
        <a:spcAft>
          <a:spcPct val="0"/>
        </a:spcAft>
        <a:defRPr sz="2000" b="1">
          <a:solidFill>
            <a:srgbClr val="000000"/>
          </a:solidFill>
          <a:latin typeface="+mn-lt"/>
          <a:ea typeface="+mn-ea"/>
          <a:cs typeface="+mn-cs"/>
        </a:defRPr>
      </a:lvl1pPr>
      <a:lvl2pPr marL="361950" indent="-180975"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cs typeface="+mj-cs"/>
        </a:defRPr>
      </a:lvl2pPr>
      <a:lvl3pPr marL="1235075" indent="-228600" algn="l" rtl="0" eaLnBrk="0" fontAlgn="base" hangingPunct="0">
        <a:spcBef>
          <a:spcPct val="20000"/>
        </a:spcBef>
        <a:spcAft>
          <a:spcPct val="0"/>
        </a:spcAft>
        <a:buChar char="•"/>
        <a:defRPr sz="2400">
          <a:solidFill>
            <a:schemeClr val="tx1"/>
          </a:solidFill>
          <a:latin typeface="+mn-lt"/>
          <a:cs typeface="+mj-cs"/>
        </a:defRPr>
      </a:lvl3pPr>
      <a:lvl4pPr marL="1643063" indent="-228600" algn="l" rtl="0" eaLnBrk="0" fontAlgn="base" hangingPunct="0">
        <a:spcBef>
          <a:spcPct val="20000"/>
        </a:spcBef>
        <a:spcAft>
          <a:spcPct val="0"/>
        </a:spcAft>
        <a:buChar char="–"/>
        <a:defRPr sz="2000">
          <a:solidFill>
            <a:schemeClr val="tx1"/>
          </a:solidFill>
          <a:latin typeface="+mn-lt"/>
          <a:cs typeface="+mj-cs"/>
        </a:defRPr>
      </a:lvl4pPr>
      <a:lvl5pPr marL="2057400" indent="-228600" algn="l" rtl="0" eaLnBrk="0" fontAlgn="base" hangingPunct="0">
        <a:spcBef>
          <a:spcPct val="20000"/>
        </a:spcBef>
        <a:spcAft>
          <a:spcPct val="0"/>
        </a:spcAft>
        <a:buChar char="»"/>
        <a:defRPr sz="2000">
          <a:solidFill>
            <a:schemeClr val="tx1"/>
          </a:solidFill>
          <a:latin typeface="+mn-lt"/>
          <a:cs typeface="+mj-cs"/>
        </a:defRPr>
      </a:lvl5pPr>
      <a:lvl6pPr marL="2514600" indent="-228600" algn="l" rtl="0" fontAlgn="base">
        <a:spcBef>
          <a:spcPct val="20000"/>
        </a:spcBef>
        <a:spcAft>
          <a:spcPct val="0"/>
        </a:spcAft>
        <a:buChar char="»"/>
        <a:defRPr sz="2000">
          <a:solidFill>
            <a:schemeClr val="tx1"/>
          </a:solidFill>
          <a:latin typeface="+mn-lt"/>
          <a:cs typeface="+mj-cs"/>
        </a:defRPr>
      </a:lvl6pPr>
      <a:lvl7pPr marL="2971800" indent="-228600" algn="l" rtl="0" fontAlgn="base">
        <a:spcBef>
          <a:spcPct val="20000"/>
        </a:spcBef>
        <a:spcAft>
          <a:spcPct val="0"/>
        </a:spcAft>
        <a:buChar char="»"/>
        <a:defRPr sz="2000">
          <a:solidFill>
            <a:schemeClr val="tx1"/>
          </a:solidFill>
          <a:latin typeface="+mn-lt"/>
          <a:cs typeface="+mj-cs"/>
        </a:defRPr>
      </a:lvl7pPr>
      <a:lvl8pPr marL="3429000" indent="-228600" algn="l" rtl="0" fontAlgn="base">
        <a:spcBef>
          <a:spcPct val="20000"/>
        </a:spcBef>
        <a:spcAft>
          <a:spcPct val="0"/>
        </a:spcAft>
        <a:buChar char="»"/>
        <a:defRPr sz="2000">
          <a:solidFill>
            <a:schemeClr val="tx1"/>
          </a:solidFill>
          <a:latin typeface="+mn-lt"/>
          <a:cs typeface="+mj-cs"/>
        </a:defRPr>
      </a:lvl8pPr>
      <a:lvl9pPr marL="3886200" indent="-228600" algn="l" rtl="0" fontAlgn="base">
        <a:spcBef>
          <a:spcPct val="20000"/>
        </a:spcBef>
        <a:spcAft>
          <a:spcPct val="0"/>
        </a:spcAft>
        <a:buChar char="»"/>
        <a:defRPr sz="2000">
          <a:solidFill>
            <a:schemeClr val="tx1"/>
          </a:solidFill>
          <a:latin typeface="+mn-lt"/>
          <a:cs typeface="+mj-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hteck 1"/>
          <p:cNvSpPr>
            <a:spLocks noChangeArrowheads="1"/>
          </p:cNvSpPr>
          <p:nvPr/>
        </p:nvSpPr>
        <p:spPr bwMode="auto">
          <a:xfrm rot="5400000">
            <a:off x="7139781" y="4518819"/>
            <a:ext cx="1119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600">
                <a:solidFill>
                  <a:schemeClr val="bg1"/>
                </a:solidFill>
              </a:rPr>
              <a:t>© PantherMedia/NinaMaria</a:t>
            </a:r>
          </a:p>
        </p:txBody>
      </p:sp>
      <p:sp>
        <p:nvSpPr>
          <p:cNvPr id="5122" name="Rectangle 2"/>
          <p:cNvSpPr>
            <a:spLocks noGrp="1" noChangeArrowheads="1"/>
          </p:cNvSpPr>
          <p:nvPr>
            <p:ph type="ctrTitle"/>
          </p:nvPr>
        </p:nvSpPr>
        <p:spPr/>
        <p:txBody>
          <a:bodyPr/>
          <a:lstStyle/>
          <a:p>
            <a:pPr eaLnBrk="1" hangingPunct="1"/>
            <a:r>
              <a:rPr lang="de-DE" altLang="de-DE" sz="1600" dirty="0"/>
              <a:t>Ambulante ärztliche Versorgungsstrukturen im Wandel</a:t>
            </a:r>
            <a:br>
              <a:rPr lang="de-DE" altLang="de-DE" sz="1600" dirty="0"/>
            </a:br>
            <a:r>
              <a:rPr lang="de-DE" altLang="de-DE" sz="1600" dirty="0"/>
              <a:t>– zentrale Herausforderungen und Handlungsoptionen auf kommunaler Ebene</a:t>
            </a:r>
            <a:br>
              <a:rPr lang="de-DE" altLang="de-DE" sz="1600" dirty="0"/>
            </a:br>
            <a:br>
              <a:rPr lang="de-DE" altLang="de-DE" sz="1000" dirty="0"/>
            </a:br>
            <a:endParaRPr lang="de-DE" altLang="de-DE" sz="1600" dirty="0"/>
          </a:p>
        </p:txBody>
      </p:sp>
      <p:sp>
        <p:nvSpPr>
          <p:cNvPr id="6" name="Rectangle 3"/>
          <p:cNvSpPr>
            <a:spLocks noGrp="1" noChangeArrowheads="1"/>
          </p:cNvSpPr>
          <p:nvPr>
            <p:ph type="subTitle" idx="1"/>
          </p:nvPr>
        </p:nvSpPr>
        <p:spPr>
          <a:xfrm>
            <a:off x="1714500" y="6117197"/>
            <a:ext cx="6019800" cy="560921"/>
          </a:xfrm>
        </p:spPr>
        <p:txBody>
          <a:bodyPr/>
          <a:lstStyle/>
          <a:p>
            <a:pPr eaLnBrk="1" hangingPunct="1"/>
            <a:r>
              <a:rPr lang="de-DE" altLang="de-DE" sz="1200" b="0" dirty="0"/>
              <a:t>Oliver Legler</a:t>
            </a:r>
          </a:p>
          <a:p>
            <a:pPr eaLnBrk="1" hangingPunct="1"/>
            <a:r>
              <a:rPr lang="de-DE" altLang="de-DE" sz="1200" b="0" dirty="0"/>
              <a:t>am 26.11.2025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2"/>
          <p:cNvSpPr>
            <a:spLocks noGrp="1"/>
          </p:cNvSpPr>
          <p:nvPr>
            <p:ph type="title"/>
          </p:nvPr>
        </p:nvSpPr>
        <p:spPr>
          <a:xfrm>
            <a:off x="450850" y="393700"/>
            <a:ext cx="8529638" cy="519113"/>
          </a:xfrm>
        </p:spPr>
        <p:txBody>
          <a:bodyPr/>
          <a:lstStyle/>
          <a:p>
            <a:r>
              <a:rPr lang="de-DE" altLang="de-DE" b="1"/>
              <a:t>Zentrale Entwicklungen </a:t>
            </a:r>
            <a:r>
              <a:rPr lang="de-DE" altLang="de-DE"/>
              <a:t>in der medizinischen Gesundheitsversorgung – </a:t>
            </a:r>
            <a:r>
              <a:rPr lang="de-DE" altLang="de-DE" b="1"/>
              <a:t>Fazit</a:t>
            </a:r>
          </a:p>
        </p:txBody>
      </p:sp>
      <p:sp>
        <p:nvSpPr>
          <p:cNvPr id="35843"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94104C7A-5E34-4F5F-8CC4-F3E2958CF7A2}" type="slidenum">
              <a:rPr lang="en-US" altLang="de-DE" sz="1000" b="0" smtClean="0">
                <a:solidFill>
                  <a:srgbClr val="1160A0"/>
                </a:solidFill>
              </a:rPr>
              <a:pPr>
                <a:spcBef>
                  <a:spcPct val="0"/>
                </a:spcBef>
              </a:pPr>
              <a:t>10</a:t>
            </a:fld>
            <a:endParaRPr lang="en-US" altLang="de-DE" sz="1000" b="0">
              <a:solidFill>
                <a:srgbClr val="1160A0"/>
              </a:solidFill>
            </a:endParaRPr>
          </a:p>
        </p:txBody>
      </p:sp>
      <p:sp>
        <p:nvSpPr>
          <p:cNvPr id="35844" name="Fußzeilenplatzhalter 3"/>
          <p:cNvSpPr>
            <a:spLocks noGrp="1"/>
          </p:cNvSpPr>
          <p:nvPr>
            <p:ph type="ftr" sz="quarter" idx="10"/>
          </p:nvPr>
        </p:nvSpPr>
        <p:spPr>
          <a:xfrm>
            <a:off x="2878138" y="6519863"/>
            <a:ext cx="5470525" cy="244475"/>
          </a:xfrm>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rgbClr val="0077B2"/>
                </a:solidFill>
              </a:rPr>
              <a:t>Kommunalbüro für ärztliche Versorgung – Legler – 26.11.2025</a:t>
            </a:r>
          </a:p>
        </p:txBody>
      </p:sp>
      <p:sp>
        <p:nvSpPr>
          <p:cNvPr id="16392" name="Textfeld 1"/>
          <p:cNvSpPr txBox="1">
            <a:spLocks noChangeArrowheads="1"/>
          </p:cNvSpPr>
          <p:nvPr/>
        </p:nvSpPr>
        <p:spPr bwMode="auto">
          <a:xfrm>
            <a:off x="368300" y="1400175"/>
            <a:ext cx="8774113"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defRPr sz="2000" b="1">
                <a:solidFill>
                  <a:srgbClr val="000000"/>
                </a:solidFill>
                <a:latin typeface="Arial" charset="0"/>
              </a:defRPr>
            </a:lvl1pPr>
            <a:lvl2pPr marL="342900" indent="-342900" algn="l" eaLnBrk="0" hangingPunct="0">
              <a:spcBef>
                <a:spcPct val="20000"/>
              </a:spcBef>
              <a:buClr>
                <a:schemeClr val="tx2"/>
              </a:buClr>
              <a:buFont typeface="Wingdings" pitchFamily="2" charset="2"/>
              <a:buChar char="§"/>
              <a:defRPr sz="20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eaLnBrk="1" hangingPunct="1">
              <a:spcBef>
                <a:spcPct val="30000"/>
              </a:spcBef>
              <a:buClr>
                <a:srgbClr val="0077B2"/>
              </a:buClr>
              <a:buFont typeface="Arial" charset="0"/>
              <a:buChar char="•"/>
              <a:defRPr/>
            </a:pPr>
            <a:r>
              <a:rPr lang="de-DE" altLang="de-DE" dirty="0">
                <a:solidFill>
                  <a:srgbClr val="000000"/>
                </a:solidFill>
              </a:rPr>
              <a:t>Generationswechsel in der niedergelassenen Ärzteschaft</a:t>
            </a:r>
          </a:p>
          <a:p>
            <a:pPr lvl="1" eaLnBrk="1" hangingPunct="1">
              <a:spcBef>
                <a:spcPct val="30000"/>
              </a:spcBef>
              <a:buClr>
                <a:srgbClr val="0077B2"/>
              </a:buClr>
              <a:buFont typeface="Arial" charset="0"/>
              <a:buChar char="•"/>
              <a:defRPr/>
            </a:pPr>
            <a:r>
              <a:rPr lang="de-DE" altLang="de-DE" dirty="0">
                <a:solidFill>
                  <a:srgbClr val="000000"/>
                </a:solidFill>
              </a:rPr>
              <a:t>gestiegener Stellenwert von Work-Life-Balance, Vereinbarkeit von Familie und Beruf </a:t>
            </a:r>
          </a:p>
          <a:p>
            <a:pPr lvl="1" eaLnBrk="1" hangingPunct="1">
              <a:spcBef>
                <a:spcPct val="30000"/>
              </a:spcBef>
              <a:buClr>
                <a:srgbClr val="0077B2"/>
              </a:buClr>
              <a:buFont typeface="Arial" charset="0"/>
              <a:buChar char="•"/>
              <a:defRPr/>
            </a:pPr>
            <a:r>
              <a:rPr lang="de-DE" altLang="de-DE" dirty="0">
                <a:solidFill>
                  <a:srgbClr val="000000"/>
                </a:solidFill>
              </a:rPr>
              <a:t>hohe Nachfrage nach kooperativen Formen der Berufsausübung</a:t>
            </a:r>
          </a:p>
          <a:p>
            <a:pPr lvl="1" eaLnBrk="1" hangingPunct="1">
              <a:spcBef>
                <a:spcPct val="30000"/>
              </a:spcBef>
              <a:buClr>
                <a:srgbClr val="0077B2"/>
              </a:buClr>
              <a:buFont typeface="Arial" charset="0"/>
              <a:buChar char="•"/>
              <a:defRPr/>
            </a:pPr>
            <a:r>
              <a:rPr lang="de-DE" altLang="de-DE" dirty="0">
                <a:solidFill>
                  <a:srgbClr val="000000"/>
                </a:solidFill>
              </a:rPr>
              <a:t>hohe Nachfrage nach flexiblen Beschäftigungsverhältnissen auch im Angestelltenverhältnis und in Teilzeit</a:t>
            </a:r>
          </a:p>
          <a:p>
            <a:pPr marL="0" lvl="1" indent="0" eaLnBrk="1" hangingPunct="1">
              <a:spcBef>
                <a:spcPct val="30000"/>
              </a:spcBef>
              <a:buClr>
                <a:srgbClr val="0077B2"/>
              </a:buClr>
              <a:buFont typeface="Wingdings" pitchFamily="2" charset="2"/>
              <a:buNone/>
              <a:defRPr/>
            </a:pPr>
            <a:endParaRPr lang="de-DE" altLang="de-DE" sz="500" dirty="0">
              <a:solidFill>
                <a:srgbClr val="000000"/>
              </a:solidFill>
            </a:endParaRPr>
          </a:p>
          <a:p>
            <a:pPr marL="355600" lvl="1" indent="-355600" eaLnBrk="1" hangingPunct="1">
              <a:spcBef>
                <a:spcPct val="30000"/>
              </a:spcBef>
              <a:buClr>
                <a:srgbClr val="0077B2"/>
              </a:buClr>
              <a:buFont typeface="Wingdings" pitchFamily="2" charset="2"/>
              <a:buChar char=""/>
              <a:defRPr/>
            </a:pPr>
            <a:r>
              <a:rPr lang="de-DE" altLang="de-DE" b="1" dirty="0">
                <a:solidFill>
                  <a:srgbClr val="000000"/>
                </a:solidFill>
              </a:rPr>
              <a:t>Neue Strategien </a:t>
            </a:r>
            <a:r>
              <a:rPr lang="de-DE" altLang="de-DE" dirty="0">
                <a:solidFill>
                  <a:srgbClr val="000000"/>
                </a:solidFill>
              </a:rPr>
              <a:t>/ </a:t>
            </a:r>
            <a:r>
              <a:rPr lang="de-DE" altLang="de-DE" b="1" dirty="0">
                <a:solidFill>
                  <a:srgbClr val="000000"/>
                </a:solidFill>
              </a:rPr>
              <a:t>innovative Formen der Berufsausübung sind zu-künftig nötig</a:t>
            </a:r>
            <a:r>
              <a:rPr lang="de-DE" altLang="de-DE" dirty="0">
                <a:solidFill>
                  <a:srgbClr val="000000"/>
                </a:solidFill>
              </a:rPr>
              <a:t>,</a:t>
            </a:r>
            <a:r>
              <a:rPr lang="de-DE" altLang="de-DE" b="1" dirty="0">
                <a:solidFill>
                  <a:srgbClr val="000000"/>
                </a:solidFill>
              </a:rPr>
              <a:t> </a:t>
            </a:r>
            <a:r>
              <a:rPr lang="de-DE" altLang="de-DE" dirty="0">
                <a:solidFill>
                  <a:srgbClr val="000000"/>
                </a:solidFill>
              </a:rPr>
              <a:t>um die Versorgung in der Fläche wohnortnah zu sichern.</a:t>
            </a:r>
          </a:p>
        </p:txBody>
      </p:sp>
      <p:sp>
        <p:nvSpPr>
          <p:cNvPr id="22534" name="Rechteck 2"/>
          <p:cNvSpPr>
            <a:spLocks noChangeArrowheads="1"/>
          </p:cNvSpPr>
          <p:nvPr/>
        </p:nvSpPr>
        <p:spPr bwMode="auto">
          <a:xfrm>
            <a:off x="659876" y="4497388"/>
            <a:ext cx="8049149" cy="1420812"/>
          </a:xfrm>
          <a:prstGeom prst="rect">
            <a:avLst/>
          </a:prstGeom>
          <a:solidFill>
            <a:srgbClr val="B5D7E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defRPr sz="2000" b="1">
                <a:solidFill>
                  <a:srgbClr val="000000"/>
                </a:solidFill>
                <a:latin typeface="Arial" panose="020B0604020202020204" pitchFamily="34" charset="0"/>
              </a:defRPr>
            </a:lvl1pPr>
            <a:lvl2pPr>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lvl="1" eaLnBrk="1" hangingPunct="1">
              <a:spcBef>
                <a:spcPct val="0"/>
              </a:spcBef>
              <a:buClrTx/>
              <a:buFontTx/>
              <a:buNone/>
            </a:pPr>
            <a:r>
              <a:rPr lang="de-DE" altLang="de-DE" sz="3000" b="1" dirty="0">
                <a:solidFill>
                  <a:srgbClr val="0077B2"/>
                </a:solidFill>
              </a:rPr>
              <a:t>These:</a:t>
            </a:r>
          </a:p>
          <a:p>
            <a:pPr marL="0" lvl="1" eaLnBrk="1" hangingPunct="1">
              <a:spcBef>
                <a:spcPct val="0"/>
              </a:spcBef>
              <a:buClrTx/>
              <a:buNone/>
            </a:pPr>
            <a:r>
              <a:rPr lang="de-DE" altLang="de-DE" dirty="0">
                <a:solidFill>
                  <a:srgbClr val="000000"/>
                </a:solidFill>
              </a:rPr>
              <a:t>Um den Herausforderungen erfolgreich begegnen zu können, bedarf es u. a. </a:t>
            </a:r>
            <a:r>
              <a:rPr lang="de-DE" altLang="de-DE" b="1" dirty="0">
                <a:solidFill>
                  <a:srgbClr val="000000"/>
                </a:solidFill>
              </a:rPr>
              <a:t>praxis- und gemeindeübergreifender Lösungsansätze/Vernetzung</a:t>
            </a:r>
            <a:r>
              <a:rPr lang="de-DE" altLang="de-DE" dirty="0">
                <a:solidFill>
                  <a:srgbClr val="000000"/>
                </a:solidFill>
              </a:rPr>
              <a:t> </a:t>
            </a:r>
          </a:p>
          <a:p>
            <a:pPr marL="0" lvl="1" eaLnBrk="1" hangingPunct="1">
              <a:spcBef>
                <a:spcPct val="0"/>
              </a:spcBef>
              <a:buClrTx/>
              <a:buFontTx/>
              <a:buNone/>
            </a:pPr>
            <a:endParaRPr lang="de-DE" altLang="de-DE" b="1" dirty="0">
              <a:solidFill>
                <a:srgbClr val="000000"/>
              </a:solidFill>
            </a:endParaRPr>
          </a:p>
          <a:p>
            <a:pPr algn="ctr" eaLnBrk="1" hangingPunct="1">
              <a:spcBef>
                <a:spcPct val="0"/>
              </a:spcBef>
            </a:pPr>
            <a:endParaRPr lang="de-DE" altLang="de-DE" sz="1800" b="0" dirty="0">
              <a:solidFill>
                <a:schemeClr val="tx1"/>
              </a:solidFill>
            </a:endParaRPr>
          </a:p>
        </p:txBody>
      </p:sp>
    </p:spTree>
    <p:extLst>
      <p:ext uri="{BB962C8B-B14F-4D97-AF65-F5344CB8AC3E}">
        <p14:creationId xmlns:p14="http://schemas.microsoft.com/office/powerpoint/2010/main" val="1515479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Inhaltsplatzhalter 1"/>
          <p:cNvSpPr>
            <a:spLocks noGrp="1"/>
          </p:cNvSpPr>
          <p:nvPr>
            <p:ph idx="1"/>
          </p:nvPr>
        </p:nvSpPr>
        <p:spPr>
          <a:xfrm>
            <a:off x="450850" y="1374775"/>
            <a:ext cx="8426450" cy="4870450"/>
          </a:xfrm>
        </p:spPr>
        <p:txBody>
          <a:bodyPr/>
          <a:lstStyle/>
          <a:p>
            <a:pPr marL="347663" lvl="1" indent="-347663" eaLnBrk="1" hangingPunct="1">
              <a:buFont typeface="Arial" panose="020B0604020202020204" pitchFamily="34" charset="0"/>
              <a:buChar char="•"/>
            </a:pPr>
            <a:r>
              <a:rPr lang="de-DE" altLang="de-DE" sz="1800" dirty="0"/>
              <a:t>Für die </a:t>
            </a:r>
            <a:r>
              <a:rPr lang="de-DE" altLang="de-DE" sz="1800" b="1" dirty="0"/>
              <a:t>Sicherstellung</a:t>
            </a:r>
            <a:r>
              <a:rPr lang="de-DE" altLang="de-DE" sz="1800" dirty="0"/>
              <a:t>, </a:t>
            </a:r>
            <a:r>
              <a:rPr lang="de-DE" altLang="de-DE" sz="1800" b="1" dirty="0"/>
              <a:t>Verbesserung </a:t>
            </a:r>
            <a:r>
              <a:rPr lang="de-DE" altLang="de-DE" sz="1800" dirty="0"/>
              <a:t>und </a:t>
            </a:r>
            <a:r>
              <a:rPr lang="de-DE" altLang="de-DE" sz="1800" b="1" dirty="0"/>
              <a:t>Förderung </a:t>
            </a:r>
            <a:r>
              <a:rPr lang="de-DE" altLang="de-DE" sz="1800" dirty="0"/>
              <a:t>der ambulanten </a:t>
            </a:r>
            <a:r>
              <a:rPr lang="de-DE" altLang="de-DE" sz="1800" b="1" dirty="0"/>
              <a:t>ärztlichen Versorgung </a:t>
            </a:r>
            <a:r>
              <a:rPr lang="de-DE" altLang="de-DE" sz="1800" dirty="0"/>
              <a:t>sind nach §§ 72 Abs. 2, 75, 105 SGB V grundsätzlich die </a:t>
            </a:r>
            <a:r>
              <a:rPr lang="de-DE" altLang="de-DE" sz="1800" b="1" dirty="0"/>
              <a:t>Kassenärztlichen Vereinigungen </a:t>
            </a:r>
            <a:r>
              <a:rPr lang="de-DE" altLang="de-DE" sz="1800" dirty="0"/>
              <a:t>(KV) zuständig</a:t>
            </a:r>
            <a:r>
              <a:rPr lang="de-DE" altLang="de-DE" sz="1900" dirty="0"/>
              <a:t>.</a:t>
            </a:r>
          </a:p>
          <a:p>
            <a:pPr marL="347663" lvl="1" indent="-347663" eaLnBrk="1" hangingPunct="1"/>
            <a:endParaRPr lang="de-DE" altLang="de-DE" sz="500" dirty="0"/>
          </a:p>
          <a:p>
            <a:pPr marL="347663" lvl="1" indent="-347663" eaLnBrk="1" hangingPunct="1">
              <a:buFont typeface="Arial" panose="020B0604020202020204" pitchFamily="34" charset="0"/>
              <a:buChar char="•"/>
            </a:pPr>
            <a:r>
              <a:rPr lang="de-DE" altLang="de-DE" sz="1900" dirty="0"/>
              <a:t>„</a:t>
            </a:r>
            <a:r>
              <a:rPr lang="de-DE" sz="1800" dirty="0"/>
              <a:t>Unbeschadet der gesetzlich normierten Sicherstellungsverpflichtung der Kassenärztlichen Vereinigung Bayerns (…) haben auch die </a:t>
            </a:r>
            <a:r>
              <a:rPr lang="de-DE" sz="1800" b="1" dirty="0"/>
              <a:t>Kommunen</a:t>
            </a:r>
            <a:r>
              <a:rPr lang="de-DE" sz="1800" dirty="0"/>
              <a:t> – </a:t>
            </a:r>
            <a:r>
              <a:rPr lang="de-DE" sz="1800" b="1" dirty="0"/>
              <a:t>unter</a:t>
            </a:r>
            <a:r>
              <a:rPr lang="de-DE" sz="1800" dirty="0"/>
              <a:t> bestimmten </a:t>
            </a:r>
            <a:r>
              <a:rPr lang="de-DE" sz="1800" b="1" dirty="0"/>
              <a:t>gesetzlichen </a:t>
            </a:r>
            <a:r>
              <a:rPr lang="de-DE" sz="1800" dirty="0"/>
              <a:t>und</a:t>
            </a:r>
            <a:r>
              <a:rPr lang="de-DE" sz="1800" b="1" dirty="0"/>
              <a:t> bedarfsplanerischen Voraussetzungen </a:t>
            </a:r>
            <a:r>
              <a:rPr lang="de-DE" sz="1800" dirty="0"/>
              <a:t>– die </a:t>
            </a:r>
            <a:r>
              <a:rPr lang="de-DE" sz="1800" b="1" dirty="0"/>
              <a:t>Möglichkeit</a:t>
            </a:r>
            <a:r>
              <a:rPr lang="de-DE" sz="1800" dirty="0"/>
              <a:t>, </a:t>
            </a:r>
            <a:r>
              <a:rPr lang="de-DE" sz="1800" b="1" dirty="0"/>
              <a:t>sich in die vertragsärztliche Versorgung einzubringen</a:t>
            </a:r>
            <a:r>
              <a:rPr lang="de-DE" sz="1800" dirty="0"/>
              <a:t>.</a:t>
            </a:r>
          </a:p>
          <a:p>
            <a:pPr marL="347663" lvl="1" indent="-347663" eaLnBrk="1" hangingPunct="1">
              <a:buFont typeface="Arial" panose="020B0604020202020204" pitchFamily="34" charset="0"/>
              <a:buChar char="•"/>
            </a:pPr>
            <a:endParaRPr lang="de-DE" sz="500" dirty="0"/>
          </a:p>
          <a:p>
            <a:pPr marL="347663" lvl="1" indent="-347663" eaLnBrk="1" hangingPunct="1">
              <a:buFont typeface="Arial" panose="020B0604020202020204" pitchFamily="34" charset="0"/>
              <a:buChar char="•"/>
            </a:pPr>
            <a:r>
              <a:rPr lang="de-DE" sz="1800" dirty="0"/>
              <a:t>Darüber hinaus können </a:t>
            </a:r>
            <a:r>
              <a:rPr lang="de-DE" sz="1800" b="1" dirty="0"/>
              <a:t>Kommunen</a:t>
            </a:r>
            <a:r>
              <a:rPr lang="de-DE" sz="1800" dirty="0"/>
              <a:t> durch die </a:t>
            </a:r>
            <a:r>
              <a:rPr lang="de-DE" sz="1800" b="1" dirty="0"/>
              <a:t>Schaffung geeigneter Rahmenbedingungen</a:t>
            </a:r>
            <a:r>
              <a:rPr lang="de-DE" sz="1800" dirty="0"/>
              <a:t> zur flächendeckenden und bedarfsgerechten ambulanten medizinischen Versorgung der Bevölkerung beitragen. Hiervon sollten sie </a:t>
            </a:r>
            <a:r>
              <a:rPr lang="de-DE" sz="1800" b="1" dirty="0"/>
              <a:t>im Rahmen ihrer wirtschaftlichen Leistungsfähigkeit </a:t>
            </a:r>
            <a:r>
              <a:rPr lang="de-DE" sz="1800" dirty="0"/>
              <a:t>auch Gebrauch machen</a:t>
            </a:r>
            <a:r>
              <a:rPr lang="de-DE" altLang="de-DE" sz="1900" dirty="0"/>
              <a:t>.“</a:t>
            </a:r>
            <a:r>
              <a:rPr lang="de-DE" altLang="de-DE" sz="1000" dirty="0"/>
              <a:t>(Landesentwicklungsprogramm Bayern, 2023, S. 129)</a:t>
            </a:r>
          </a:p>
        </p:txBody>
      </p:sp>
      <p:sp>
        <p:nvSpPr>
          <p:cNvPr id="63491" name="Titel 2"/>
          <p:cNvSpPr>
            <a:spLocks noGrp="1"/>
          </p:cNvSpPr>
          <p:nvPr>
            <p:ph type="title"/>
          </p:nvPr>
        </p:nvSpPr>
        <p:spPr>
          <a:xfrm>
            <a:off x="450850" y="374650"/>
            <a:ext cx="8529638" cy="890588"/>
          </a:xfrm>
        </p:spPr>
        <p:txBody>
          <a:bodyPr/>
          <a:lstStyle/>
          <a:p>
            <a:r>
              <a:rPr lang="de-DE" altLang="de-DE" b="1" dirty="0"/>
              <a:t>Ambulante ärztliche Versorgung</a:t>
            </a:r>
            <a:r>
              <a:rPr lang="de-DE" altLang="de-DE" dirty="0"/>
              <a:t> –</a:t>
            </a:r>
            <a:br>
              <a:rPr lang="de-DE" altLang="de-DE" dirty="0"/>
            </a:br>
            <a:r>
              <a:rPr lang="de-DE" altLang="de-DE" dirty="0"/>
              <a:t>die mögliche Rolle der </a:t>
            </a:r>
            <a:r>
              <a:rPr lang="de-DE" altLang="de-DE" b="1" dirty="0"/>
              <a:t>Kommunen</a:t>
            </a:r>
            <a:endParaRPr lang="de-DE" altLang="de-DE" dirty="0"/>
          </a:p>
        </p:txBody>
      </p:sp>
      <p:sp>
        <p:nvSpPr>
          <p:cNvPr id="63492"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B9CF612C-2C8A-4394-A2FE-85A315A12031}" type="slidenum">
              <a:rPr lang="en-US" altLang="de-DE" sz="1000" b="0" smtClean="0">
                <a:solidFill>
                  <a:srgbClr val="1160A0"/>
                </a:solidFill>
              </a:rPr>
              <a:pPr>
                <a:spcBef>
                  <a:spcPct val="0"/>
                </a:spcBef>
              </a:pPr>
              <a:t>11</a:t>
            </a:fld>
            <a:endParaRPr lang="en-US" altLang="de-DE" sz="1000" b="0">
              <a:solidFill>
                <a:srgbClr val="1160A0"/>
              </a:solidFill>
            </a:endParaRPr>
          </a:p>
        </p:txBody>
      </p:sp>
      <p:sp>
        <p:nvSpPr>
          <p:cNvPr id="63493" name="Fußzeilenplatzhalter 3"/>
          <p:cNvSpPr>
            <a:spLocks noGrp="1"/>
          </p:cNvSpPr>
          <p:nvPr>
            <p:ph type="ftr" sz="quarter" idx="10"/>
          </p:nvPr>
        </p:nvSpPr>
        <p:spPr>
          <a:xfrm>
            <a:off x="2878138" y="6519863"/>
            <a:ext cx="5470525" cy="244475"/>
          </a:xfrm>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rgbClr val="0077B2"/>
                </a:solidFill>
              </a:rPr>
              <a:t>Kommunalbüro für ärztliche Versorgung – Legler – 26.11.2025</a:t>
            </a:r>
          </a:p>
        </p:txBody>
      </p:sp>
    </p:spTree>
    <p:extLst>
      <p:ext uri="{BB962C8B-B14F-4D97-AF65-F5344CB8AC3E}">
        <p14:creationId xmlns:p14="http://schemas.microsoft.com/office/powerpoint/2010/main" val="84280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0E20EEED-60C6-43DA-BBAD-0850701A1ACE}" type="slidenum">
              <a:rPr lang="en-US" altLang="de-DE" sz="1000" b="0" smtClean="0">
                <a:solidFill>
                  <a:srgbClr val="1160A0"/>
                </a:solidFill>
              </a:rPr>
              <a:pPr>
                <a:spcBef>
                  <a:spcPct val="0"/>
                </a:spcBef>
              </a:pPr>
              <a:t>12</a:t>
            </a:fld>
            <a:endParaRPr lang="en-US" altLang="de-DE" sz="1000" b="0">
              <a:solidFill>
                <a:srgbClr val="1160A0"/>
              </a:solidFill>
            </a:endParaRPr>
          </a:p>
        </p:txBody>
      </p:sp>
      <p:sp>
        <p:nvSpPr>
          <p:cNvPr id="50179" name="Fußzeilenplatzhalter 1"/>
          <p:cNvSpPr>
            <a:spLocks noGrp="1"/>
          </p:cNvSpPr>
          <p:nvPr>
            <p:ph type="ftr" sz="quarter" idx="10"/>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rgbClr val="0077B2"/>
                </a:solidFill>
              </a:rPr>
              <a:t>Kommunalbüro für ärztliche Versorgung – Legler – 26.11.2025</a:t>
            </a:r>
          </a:p>
        </p:txBody>
      </p:sp>
      <p:sp>
        <p:nvSpPr>
          <p:cNvPr id="50180" name="Rechteck 1"/>
          <p:cNvSpPr>
            <a:spLocks noChangeArrowheads="1"/>
          </p:cNvSpPr>
          <p:nvPr/>
        </p:nvSpPr>
        <p:spPr bwMode="auto">
          <a:xfrm>
            <a:off x="419100" y="1177925"/>
            <a:ext cx="875347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sz="2000" b="1">
                <a:solidFill>
                  <a:srgbClr val="000000"/>
                </a:solidFill>
                <a:latin typeface="Arial" panose="020B0604020202020204" pitchFamily="34" charset="0"/>
              </a:defRPr>
            </a:lvl1pPr>
            <a:lvl2pPr marL="342900" indent="-3429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eaLnBrk="1" hangingPunct="1">
              <a:spcBef>
                <a:spcPct val="30000"/>
              </a:spcBef>
              <a:buClr>
                <a:srgbClr val="0077B2"/>
              </a:buClr>
              <a:buFont typeface="Arial" panose="020B0604020202020204" pitchFamily="34" charset="0"/>
              <a:buChar char="•"/>
            </a:pPr>
            <a:r>
              <a:rPr lang="de-DE" altLang="de-DE" b="1">
                <a:solidFill>
                  <a:srgbClr val="000000"/>
                </a:solidFill>
              </a:rPr>
              <a:t>Analyse </a:t>
            </a:r>
            <a:r>
              <a:rPr lang="de-DE" altLang="de-DE">
                <a:solidFill>
                  <a:srgbClr val="000000"/>
                </a:solidFill>
              </a:rPr>
              <a:t>und </a:t>
            </a:r>
            <a:r>
              <a:rPr lang="de-DE" altLang="de-DE" b="1">
                <a:solidFill>
                  <a:srgbClr val="000000"/>
                </a:solidFill>
              </a:rPr>
              <a:t>Weiterentwicklung </a:t>
            </a:r>
            <a:r>
              <a:rPr lang="de-DE" altLang="de-DE">
                <a:solidFill>
                  <a:srgbClr val="000000"/>
                </a:solidFill>
              </a:rPr>
              <a:t>des Gesundheitsstandortes</a:t>
            </a:r>
          </a:p>
          <a:p>
            <a:pPr lvl="1" eaLnBrk="1" hangingPunct="1">
              <a:spcBef>
                <a:spcPct val="30000"/>
              </a:spcBef>
              <a:buClr>
                <a:srgbClr val="0077B2"/>
              </a:buClr>
              <a:buFont typeface="Arial" panose="020B0604020202020204" pitchFamily="34" charset="0"/>
              <a:buChar char="•"/>
            </a:pPr>
            <a:r>
              <a:rPr lang="de-DE" altLang="de-DE" b="1"/>
              <a:t>Strategische Steuerung </a:t>
            </a:r>
            <a:r>
              <a:rPr lang="de-DE" altLang="de-DE"/>
              <a:t>(Initiierung, Moderation sowie Unterstützung) notwendiger Transitions- und Vernetzungsprozesse</a:t>
            </a:r>
          </a:p>
          <a:p>
            <a:pPr lvl="1" eaLnBrk="1" hangingPunct="1">
              <a:spcBef>
                <a:spcPct val="30000"/>
              </a:spcBef>
              <a:buClr>
                <a:srgbClr val="0077B2"/>
              </a:buClr>
              <a:buFont typeface="Arial" panose="020B0604020202020204" pitchFamily="34" charset="0"/>
              <a:buChar char="•"/>
            </a:pPr>
            <a:r>
              <a:rPr lang="de-DE" altLang="de-DE">
                <a:solidFill>
                  <a:srgbClr val="000000"/>
                </a:solidFill>
              </a:rPr>
              <a:t>Förderung und Umsetzung </a:t>
            </a:r>
            <a:r>
              <a:rPr lang="de-DE" altLang="de-DE" b="1">
                <a:solidFill>
                  <a:srgbClr val="000000"/>
                </a:solidFill>
              </a:rPr>
              <a:t>interkommunaler Strategien</a:t>
            </a:r>
            <a:br>
              <a:rPr lang="de-DE" altLang="de-DE">
                <a:solidFill>
                  <a:srgbClr val="000000"/>
                </a:solidFill>
              </a:rPr>
            </a:br>
            <a:r>
              <a:rPr lang="de-DE" altLang="de-DE">
                <a:solidFill>
                  <a:srgbClr val="000000"/>
                </a:solidFill>
              </a:rPr>
              <a:t>(z. B. unter dem Dach der Gesundheitsregion</a:t>
            </a:r>
            <a:r>
              <a:rPr lang="de-DE" altLang="de-DE" baseline="30000">
                <a:solidFill>
                  <a:srgbClr val="000000"/>
                </a:solidFill>
              </a:rPr>
              <a:t>plus</a:t>
            </a:r>
            <a:r>
              <a:rPr lang="de-DE" altLang="de-DE">
                <a:solidFill>
                  <a:srgbClr val="000000"/>
                </a:solidFill>
              </a:rPr>
              <a:t>)</a:t>
            </a:r>
            <a:endParaRPr lang="de-DE" altLang="de-DE" b="1">
              <a:solidFill>
                <a:srgbClr val="000000"/>
              </a:solidFill>
            </a:endParaRPr>
          </a:p>
          <a:p>
            <a:pPr lvl="1" eaLnBrk="1" hangingPunct="1">
              <a:spcBef>
                <a:spcPct val="30000"/>
              </a:spcBef>
              <a:buClr>
                <a:srgbClr val="0077B2"/>
              </a:buClr>
              <a:buFont typeface="Arial" panose="020B0604020202020204" pitchFamily="34" charset="0"/>
              <a:buChar char="•"/>
            </a:pPr>
            <a:r>
              <a:rPr lang="de-DE" altLang="de-DE" b="1">
                <a:solidFill>
                  <a:srgbClr val="000000"/>
                </a:solidFill>
              </a:rPr>
              <a:t>ressortübergreifende</a:t>
            </a:r>
            <a:r>
              <a:rPr lang="de-DE" altLang="de-DE">
                <a:solidFill>
                  <a:srgbClr val="000000"/>
                </a:solidFill>
              </a:rPr>
              <a:t> Verständigung</a:t>
            </a:r>
            <a:br>
              <a:rPr lang="de-DE" altLang="de-DE">
                <a:solidFill>
                  <a:srgbClr val="000000"/>
                </a:solidFill>
              </a:rPr>
            </a:br>
            <a:r>
              <a:rPr lang="de-DE" altLang="de-DE">
                <a:solidFill>
                  <a:srgbClr val="000000"/>
                </a:solidFill>
              </a:rPr>
              <a:t>(z. B. Weiterentwicklung der Verkehrsinfrastruktur u. a. zur Optimierung der Anbindung von Einrichtungen der Gesundheitsversorgung)</a:t>
            </a:r>
          </a:p>
          <a:p>
            <a:pPr lvl="1" eaLnBrk="1" hangingPunct="1">
              <a:spcBef>
                <a:spcPct val="30000"/>
              </a:spcBef>
              <a:buClr>
                <a:srgbClr val="0077B2"/>
              </a:buClr>
              <a:buFont typeface="Arial" panose="020B0604020202020204" pitchFamily="34" charset="0"/>
              <a:buChar char="•"/>
            </a:pPr>
            <a:r>
              <a:rPr lang="de-DE" altLang="de-DE" b="1">
                <a:solidFill>
                  <a:srgbClr val="000000"/>
                </a:solidFill>
              </a:rPr>
              <a:t>Verzahnung</a:t>
            </a:r>
            <a:r>
              <a:rPr lang="de-DE" altLang="de-DE">
                <a:solidFill>
                  <a:srgbClr val="000000"/>
                </a:solidFill>
              </a:rPr>
              <a:t> mit Konzepten</a:t>
            </a:r>
            <a:br>
              <a:rPr lang="de-DE" altLang="de-DE">
                <a:solidFill>
                  <a:srgbClr val="000000"/>
                </a:solidFill>
              </a:rPr>
            </a:br>
            <a:r>
              <a:rPr lang="de-DE" altLang="de-DE">
                <a:solidFill>
                  <a:srgbClr val="000000"/>
                </a:solidFill>
              </a:rPr>
              <a:t>(z. B. der Familien- und Seniorenpolitik, Stadt- und Raumplanung oder Wirtschaftsförderung)</a:t>
            </a:r>
          </a:p>
          <a:p>
            <a:pPr lvl="1" eaLnBrk="1" hangingPunct="1">
              <a:spcBef>
                <a:spcPct val="30000"/>
              </a:spcBef>
              <a:buClr>
                <a:srgbClr val="0077B2"/>
              </a:buClr>
              <a:buFont typeface="Arial" panose="020B0604020202020204" pitchFamily="34" charset="0"/>
              <a:buChar char="•"/>
            </a:pPr>
            <a:endParaRPr lang="de-DE" altLang="de-DE">
              <a:solidFill>
                <a:srgbClr val="000000"/>
              </a:solidFill>
            </a:endParaRPr>
          </a:p>
        </p:txBody>
      </p:sp>
      <p:sp>
        <p:nvSpPr>
          <p:cNvPr id="27" name="Titel 2"/>
          <p:cNvSpPr txBox="1">
            <a:spLocks/>
          </p:cNvSpPr>
          <p:nvPr/>
        </p:nvSpPr>
        <p:spPr bwMode="auto">
          <a:xfrm>
            <a:off x="450850" y="492125"/>
            <a:ext cx="869156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chemeClr val="tx2"/>
                </a:solidFill>
                <a:latin typeface="Arial" charset="0"/>
                <a:cs typeface="Arial" charset="0"/>
              </a:defRPr>
            </a:lvl6pPr>
            <a:lvl7pPr marL="914400" algn="l" rtl="0" fontAlgn="base">
              <a:spcBef>
                <a:spcPct val="0"/>
              </a:spcBef>
              <a:spcAft>
                <a:spcPct val="0"/>
              </a:spcAft>
              <a:defRPr sz="2400">
                <a:solidFill>
                  <a:schemeClr val="tx2"/>
                </a:solidFill>
                <a:latin typeface="Arial" charset="0"/>
                <a:cs typeface="Arial" charset="0"/>
              </a:defRPr>
            </a:lvl7pPr>
            <a:lvl8pPr marL="1371600" algn="l" rtl="0" fontAlgn="base">
              <a:spcBef>
                <a:spcPct val="0"/>
              </a:spcBef>
              <a:spcAft>
                <a:spcPct val="0"/>
              </a:spcAft>
              <a:defRPr sz="2400">
                <a:solidFill>
                  <a:schemeClr val="tx2"/>
                </a:solidFill>
                <a:latin typeface="Arial" charset="0"/>
                <a:cs typeface="Arial" charset="0"/>
              </a:defRPr>
            </a:lvl8pPr>
            <a:lvl9pPr marL="1828800" algn="l" rtl="0" fontAlgn="base">
              <a:spcBef>
                <a:spcPct val="0"/>
              </a:spcBef>
              <a:spcAft>
                <a:spcPct val="0"/>
              </a:spcAft>
              <a:defRPr sz="2400">
                <a:solidFill>
                  <a:schemeClr val="tx2"/>
                </a:solidFill>
                <a:latin typeface="Arial" charset="0"/>
                <a:cs typeface="Arial" charset="0"/>
              </a:defRPr>
            </a:lvl9pPr>
          </a:lstStyle>
          <a:p>
            <a:pPr>
              <a:defRPr/>
            </a:pPr>
            <a:r>
              <a:rPr lang="de-DE" altLang="de-DE" b="1" dirty="0"/>
              <a:t>Handlungsoptionen</a:t>
            </a:r>
            <a:r>
              <a:rPr lang="de-DE" altLang="de-DE" dirty="0"/>
              <a:t> auf </a:t>
            </a:r>
            <a:r>
              <a:rPr lang="de-DE" altLang="de-DE" b="1" dirty="0"/>
              <a:t>kommunaler Ebene</a:t>
            </a:r>
            <a:r>
              <a:rPr lang="de-DE" altLang="de-DE" dirty="0"/>
              <a:t> – Auswahl (I)</a:t>
            </a:r>
            <a:endParaRPr lang="de-DE" altLang="de-DE" b="1" kern="0" dirty="0">
              <a:solidFill>
                <a:srgbClr val="0077B2"/>
              </a:solidFill>
            </a:endParaRPr>
          </a:p>
        </p:txBody>
      </p:sp>
    </p:spTree>
    <p:extLst>
      <p:ext uri="{BB962C8B-B14F-4D97-AF65-F5344CB8AC3E}">
        <p14:creationId xmlns:p14="http://schemas.microsoft.com/office/powerpoint/2010/main" val="84853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8111BA41-26E9-46CA-8B96-3C6041528C43}" type="slidenum">
              <a:rPr lang="en-US" altLang="de-DE" sz="1000" b="0" smtClean="0">
                <a:solidFill>
                  <a:srgbClr val="1160A0"/>
                </a:solidFill>
              </a:rPr>
              <a:pPr>
                <a:spcBef>
                  <a:spcPct val="0"/>
                </a:spcBef>
              </a:pPr>
              <a:t>13</a:t>
            </a:fld>
            <a:endParaRPr lang="en-US" altLang="de-DE" sz="1000" b="0">
              <a:solidFill>
                <a:srgbClr val="1160A0"/>
              </a:solidFill>
            </a:endParaRPr>
          </a:p>
        </p:txBody>
      </p:sp>
      <p:sp>
        <p:nvSpPr>
          <p:cNvPr id="52227" name="Fußzeilenplatzhalter 1"/>
          <p:cNvSpPr>
            <a:spLocks noGrp="1"/>
          </p:cNvSpPr>
          <p:nvPr>
            <p:ph type="ftr" sz="quarter" idx="10"/>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rgbClr val="0077B2"/>
                </a:solidFill>
              </a:rPr>
              <a:t>Kommunalbüro für ärztliche Versorgung – Legler – 26.11.2025</a:t>
            </a:r>
          </a:p>
        </p:txBody>
      </p:sp>
      <p:sp>
        <p:nvSpPr>
          <p:cNvPr id="52228" name="Rechteck 1"/>
          <p:cNvSpPr>
            <a:spLocks noChangeArrowheads="1"/>
          </p:cNvSpPr>
          <p:nvPr/>
        </p:nvSpPr>
        <p:spPr bwMode="auto">
          <a:xfrm>
            <a:off x="419100" y="1163638"/>
            <a:ext cx="8753475"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sz="2000" b="1">
                <a:solidFill>
                  <a:srgbClr val="000000"/>
                </a:solidFill>
                <a:latin typeface="Arial" panose="020B0604020202020204" pitchFamily="34" charset="0"/>
              </a:defRPr>
            </a:lvl1pPr>
            <a:lvl2pPr marL="342900" indent="-3429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eaLnBrk="1" hangingPunct="1">
              <a:spcBef>
                <a:spcPct val="30000"/>
              </a:spcBef>
              <a:buClr>
                <a:srgbClr val="0077B2"/>
              </a:buClr>
              <a:buFont typeface="Arial" panose="020B0604020202020204" pitchFamily="34" charset="0"/>
              <a:buChar char="•"/>
            </a:pPr>
            <a:r>
              <a:rPr lang="de-DE" altLang="de-DE">
                <a:solidFill>
                  <a:srgbClr val="000000"/>
                </a:solidFill>
              </a:rPr>
              <a:t>Erschließung von Möglichkeiten der </a:t>
            </a:r>
            <a:r>
              <a:rPr lang="de-DE" altLang="de-DE" b="1">
                <a:solidFill>
                  <a:srgbClr val="000000"/>
                </a:solidFill>
              </a:rPr>
              <a:t>Förderung</a:t>
            </a:r>
            <a:br>
              <a:rPr lang="de-DE" altLang="de-DE">
                <a:solidFill>
                  <a:srgbClr val="000000"/>
                </a:solidFill>
              </a:rPr>
            </a:br>
            <a:r>
              <a:rPr lang="de-DE" altLang="de-DE">
                <a:solidFill>
                  <a:srgbClr val="000000"/>
                </a:solidFill>
              </a:rPr>
              <a:t>(z. B. Förderprogramme des StMGP, aber auch: Dorferneuerung, Städtebauförderung, Regionalmanagement, LEADER Kommunalinvestitionsprogramm)</a:t>
            </a:r>
          </a:p>
          <a:p>
            <a:pPr lvl="1" eaLnBrk="1" hangingPunct="1">
              <a:spcBef>
                <a:spcPct val="30000"/>
              </a:spcBef>
              <a:buClr>
                <a:srgbClr val="0077B2"/>
              </a:buClr>
              <a:buFont typeface="Arial" panose="020B0604020202020204" pitchFamily="34" charset="0"/>
              <a:buChar char="•"/>
            </a:pPr>
            <a:r>
              <a:rPr lang="de-DE" altLang="de-DE" b="1">
                <a:solidFill>
                  <a:srgbClr val="000000"/>
                </a:solidFill>
              </a:rPr>
              <a:t>gemeindeübergreifendes</a:t>
            </a:r>
            <a:r>
              <a:rPr lang="de-DE" altLang="de-DE">
                <a:solidFill>
                  <a:srgbClr val="000000"/>
                </a:solidFill>
              </a:rPr>
              <a:t> </a:t>
            </a:r>
            <a:r>
              <a:rPr lang="de-DE" altLang="de-DE" b="1">
                <a:solidFill>
                  <a:srgbClr val="000000"/>
                </a:solidFill>
              </a:rPr>
              <a:t>Standortmarketing</a:t>
            </a:r>
            <a:r>
              <a:rPr lang="de-DE" altLang="de-DE">
                <a:solidFill>
                  <a:srgbClr val="000000"/>
                </a:solidFill>
              </a:rPr>
              <a:t>, ressourcenorientierte Strategie </a:t>
            </a:r>
          </a:p>
          <a:p>
            <a:pPr lvl="1" eaLnBrk="1" hangingPunct="1">
              <a:spcBef>
                <a:spcPct val="30000"/>
              </a:spcBef>
              <a:buClr>
                <a:srgbClr val="0077B2"/>
              </a:buClr>
              <a:buFont typeface="Arial" panose="020B0604020202020204" pitchFamily="34" charset="0"/>
              <a:buChar char="•"/>
            </a:pPr>
            <a:r>
              <a:rPr lang="de-DE" altLang="de-DE"/>
              <a:t>Flankierung der </a:t>
            </a:r>
            <a:r>
              <a:rPr lang="de-DE" altLang="de-DE" b="1"/>
              <a:t>Aus- und Weiterbildung</a:t>
            </a:r>
          </a:p>
          <a:p>
            <a:pPr lvl="1" eaLnBrk="1" hangingPunct="1">
              <a:spcBef>
                <a:spcPct val="30000"/>
              </a:spcBef>
              <a:buClr>
                <a:srgbClr val="0077B2"/>
              </a:buClr>
              <a:buFont typeface="Arial" panose="020B0604020202020204" pitchFamily="34" charset="0"/>
              <a:buChar char="•"/>
            </a:pPr>
            <a:r>
              <a:rPr lang="de-DE" altLang="de-DE"/>
              <a:t>Beteiligung bei der </a:t>
            </a:r>
            <a:r>
              <a:rPr lang="de-DE" altLang="de-DE" b="1"/>
              <a:t>Nachfolgersuche</a:t>
            </a:r>
          </a:p>
          <a:p>
            <a:pPr lvl="1" eaLnBrk="1" hangingPunct="1">
              <a:spcBef>
                <a:spcPct val="30000"/>
              </a:spcBef>
              <a:buClr>
                <a:srgbClr val="0077B2"/>
              </a:buClr>
              <a:buFont typeface="Arial" panose="020B0604020202020204" pitchFamily="34" charset="0"/>
              <a:buChar char="•"/>
            </a:pPr>
            <a:r>
              <a:rPr lang="de-DE" altLang="de-DE"/>
              <a:t>Gründung eines </a:t>
            </a:r>
            <a:r>
              <a:rPr lang="de-DE" altLang="de-DE" b="1"/>
              <a:t>Medizinischen Versorgungszentrums </a:t>
            </a:r>
            <a:r>
              <a:rPr lang="de-DE" altLang="de-DE"/>
              <a:t>(MVZ) gemäß  § 95 Abs. 1a SGB V</a:t>
            </a:r>
          </a:p>
          <a:p>
            <a:pPr lvl="1" eaLnBrk="1" hangingPunct="1">
              <a:spcBef>
                <a:spcPct val="30000"/>
              </a:spcBef>
              <a:buClr>
                <a:srgbClr val="0077B2"/>
              </a:buClr>
              <a:buFont typeface="Arial" panose="020B0604020202020204" pitchFamily="34" charset="0"/>
              <a:buChar char="•"/>
            </a:pPr>
            <a:endParaRPr lang="de-DE" altLang="de-DE"/>
          </a:p>
          <a:p>
            <a:pPr lvl="1" eaLnBrk="1" hangingPunct="1">
              <a:spcBef>
                <a:spcPct val="30000"/>
              </a:spcBef>
              <a:buClr>
                <a:srgbClr val="0077B2"/>
              </a:buClr>
              <a:buFont typeface="Arial" panose="020B0604020202020204" pitchFamily="34" charset="0"/>
              <a:buChar char="•"/>
            </a:pPr>
            <a:endParaRPr lang="de-DE" altLang="de-DE">
              <a:solidFill>
                <a:srgbClr val="000000"/>
              </a:solidFill>
            </a:endParaRPr>
          </a:p>
          <a:p>
            <a:pPr lvl="1" eaLnBrk="1" hangingPunct="1">
              <a:spcBef>
                <a:spcPct val="30000"/>
              </a:spcBef>
              <a:buClr>
                <a:srgbClr val="0077B2"/>
              </a:buClr>
              <a:buFont typeface="Arial" panose="020B0604020202020204" pitchFamily="34" charset="0"/>
              <a:buChar char="•"/>
            </a:pPr>
            <a:endParaRPr lang="de-DE" altLang="de-DE" sz="600">
              <a:solidFill>
                <a:srgbClr val="000000"/>
              </a:solidFill>
            </a:endParaRPr>
          </a:p>
        </p:txBody>
      </p:sp>
      <p:sp>
        <p:nvSpPr>
          <p:cNvPr id="4" name="Rechteck 3"/>
          <p:cNvSpPr/>
          <p:nvPr/>
        </p:nvSpPr>
        <p:spPr>
          <a:xfrm>
            <a:off x="561975" y="4789488"/>
            <a:ext cx="8196263" cy="1262062"/>
          </a:xfrm>
          <a:prstGeom prst="rect">
            <a:avLst/>
          </a:prstGeom>
          <a:solidFill>
            <a:srgbClr val="CCD9ED"/>
          </a:solidFill>
        </p:spPr>
        <p:txBody>
          <a:bodyPr>
            <a:spAutoFit/>
          </a:bodyPr>
          <a:lstStyle/>
          <a:p>
            <a:pPr marL="0" lvl="1" eaLnBrk="1" hangingPunct="1">
              <a:spcBef>
                <a:spcPct val="30000"/>
              </a:spcBef>
              <a:buClr>
                <a:srgbClr val="0077B2"/>
              </a:buClr>
              <a:defRPr/>
            </a:pPr>
            <a:r>
              <a:rPr lang="de-DE" altLang="de-DE" sz="3000" b="1" dirty="0">
                <a:solidFill>
                  <a:srgbClr val="0077B2"/>
                </a:solidFill>
                <a:latin typeface="Arial" charset="0"/>
                <a:cs typeface="Arial"/>
              </a:rPr>
              <a:t>Ziel:</a:t>
            </a:r>
          </a:p>
          <a:p>
            <a:pPr marL="0" lvl="1" eaLnBrk="1" hangingPunct="1">
              <a:spcBef>
                <a:spcPct val="30000"/>
              </a:spcBef>
              <a:buClr>
                <a:srgbClr val="0077B2"/>
              </a:buClr>
              <a:defRPr/>
            </a:pPr>
            <a:r>
              <a:rPr lang="de-DE" altLang="de-DE" sz="2000" b="1" dirty="0">
                <a:latin typeface="Arial" charset="0"/>
                <a:cs typeface="Arial"/>
              </a:rPr>
              <a:t>Konzertiertes Vorgehen </a:t>
            </a:r>
            <a:r>
              <a:rPr lang="de-DE" altLang="de-DE" sz="2000" dirty="0">
                <a:latin typeface="Arial" charset="0"/>
                <a:cs typeface="Arial"/>
              </a:rPr>
              <a:t>Kommune/Leistungserbringer zur </a:t>
            </a:r>
            <a:r>
              <a:rPr lang="de-DE" altLang="de-DE" sz="2000" b="1" kern="0" dirty="0">
                <a:latin typeface="Arial"/>
                <a:cs typeface="Arial"/>
              </a:rPr>
              <a:t>Steigerung der Attraktivität/Niederlassungsfreundlichkeit</a:t>
            </a:r>
            <a:endParaRPr lang="de-DE" altLang="de-DE" sz="2000" b="1" dirty="0">
              <a:latin typeface="Arial" charset="0"/>
              <a:cs typeface="Arial"/>
            </a:endParaRPr>
          </a:p>
        </p:txBody>
      </p:sp>
      <p:sp>
        <p:nvSpPr>
          <p:cNvPr id="7" name="Titel 2"/>
          <p:cNvSpPr txBox="1">
            <a:spLocks/>
          </p:cNvSpPr>
          <p:nvPr/>
        </p:nvSpPr>
        <p:spPr bwMode="auto">
          <a:xfrm>
            <a:off x="450850" y="492125"/>
            <a:ext cx="869156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chemeClr val="tx2"/>
                </a:solidFill>
                <a:latin typeface="Arial" charset="0"/>
                <a:cs typeface="Arial" charset="0"/>
              </a:defRPr>
            </a:lvl6pPr>
            <a:lvl7pPr marL="914400" algn="l" rtl="0" fontAlgn="base">
              <a:spcBef>
                <a:spcPct val="0"/>
              </a:spcBef>
              <a:spcAft>
                <a:spcPct val="0"/>
              </a:spcAft>
              <a:defRPr sz="2400">
                <a:solidFill>
                  <a:schemeClr val="tx2"/>
                </a:solidFill>
                <a:latin typeface="Arial" charset="0"/>
                <a:cs typeface="Arial" charset="0"/>
              </a:defRPr>
            </a:lvl7pPr>
            <a:lvl8pPr marL="1371600" algn="l" rtl="0" fontAlgn="base">
              <a:spcBef>
                <a:spcPct val="0"/>
              </a:spcBef>
              <a:spcAft>
                <a:spcPct val="0"/>
              </a:spcAft>
              <a:defRPr sz="2400">
                <a:solidFill>
                  <a:schemeClr val="tx2"/>
                </a:solidFill>
                <a:latin typeface="Arial" charset="0"/>
                <a:cs typeface="Arial" charset="0"/>
              </a:defRPr>
            </a:lvl8pPr>
            <a:lvl9pPr marL="1828800" algn="l" rtl="0" fontAlgn="base">
              <a:spcBef>
                <a:spcPct val="0"/>
              </a:spcBef>
              <a:spcAft>
                <a:spcPct val="0"/>
              </a:spcAft>
              <a:defRPr sz="2400">
                <a:solidFill>
                  <a:schemeClr val="tx2"/>
                </a:solidFill>
                <a:latin typeface="Arial" charset="0"/>
                <a:cs typeface="Arial" charset="0"/>
              </a:defRPr>
            </a:lvl9pPr>
          </a:lstStyle>
          <a:p>
            <a:pPr>
              <a:defRPr/>
            </a:pPr>
            <a:r>
              <a:rPr lang="de-DE" altLang="de-DE" b="1" dirty="0"/>
              <a:t>Handlungsoptionen </a:t>
            </a:r>
            <a:r>
              <a:rPr lang="de-DE" altLang="de-DE" dirty="0"/>
              <a:t>auf</a:t>
            </a:r>
            <a:r>
              <a:rPr lang="de-DE" altLang="de-DE" b="1" dirty="0"/>
              <a:t> kommunaler Ebene </a:t>
            </a:r>
            <a:r>
              <a:rPr lang="de-DE" altLang="de-DE" dirty="0"/>
              <a:t>– Auswahl (II)</a:t>
            </a:r>
            <a:endParaRPr lang="de-DE" altLang="de-DE" b="1" kern="0" dirty="0">
              <a:solidFill>
                <a:srgbClr val="0077B2"/>
              </a:solidFill>
            </a:endParaRPr>
          </a:p>
        </p:txBody>
      </p:sp>
    </p:spTree>
    <p:extLst>
      <p:ext uri="{BB962C8B-B14F-4D97-AF65-F5344CB8AC3E}">
        <p14:creationId xmlns:p14="http://schemas.microsoft.com/office/powerpoint/2010/main" val="1021073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2"/>
          <p:cNvSpPr>
            <a:spLocks noGrp="1"/>
          </p:cNvSpPr>
          <p:nvPr>
            <p:ph type="title"/>
          </p:nvPr>
        </p:nvSpPr>
        <p:spPr/>
        <p:txBody>
          <a:bodyPr/>
          <a:lstStyle/>
          <a:p>
            <a:pPr algn="ctr"/>
            <a:r>
              <a:rPr lang="de-DE" altLang="de-DE" b="1" dirty="0"/>
              <a:t>ANHANG:</a:t>
            </a:r>
            <a:br>
              <a:rPr lang="de-DE" altLang="de-DE" b="1" dirty="0"/>
            </a:br>
            <a:br>
              <a:rPr lang="de-DE" altLang="de-DE" b="1" dirty="0"/>
            </a:br>
            <a:r>
              <a:rPr lang="de-DE" altLang="de-DE" b="1" dirty="0">
                <a:solidFill>
                  <a:srgbClr val="0077B2"/>
                </a:solidFill>
              </a:rPr>
              <a:t>Beispiele für regionale Lösungsansätze</a:t>
            </a:r>
            <a:br>
              <a:rPr lang="de-DE" altLang="de-DE" b="1" dirty="0"/>
            </a:br>
            <a:r>
              <a:rPr lang="de-DE" altLang="de-DE" dirty="0"/>
              <a:t>(Schwerpunkt: hausärztliche Versorgung)</a:t>
            </a:r>
            <a:br>
              <a:rPr lang="de-DE" altLang="de-DE" dirty="0">
                <a:solidFill>
                  <a:schemeClr val="tx1"/>
                </a:solidFill>
              </a:rPr>
            </a:br>
            <a:endParaRPr lang="de-DE" altLang="de-DE" b="1" dirty="0"/>
          </a:p>
        </p:txBody>
      </p:sp>
      <p:sp>
        <p:nvSpPr>
          <p:cNvPr id="48131"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B94C39EF-7EF0-437A-B191-1754FAC8FA1A}" type="slidenum">
              <a:rPr lang="en-US" altLang="de-DE" sz="1000" b="0" smtClean="0">
                <a:solidFill>
                  <a:srgbClr val="1160A0"/>
                </a:solidFill>
              </a:rPr>
              <a:pPr>
                <a:spcBef>
                  <a:spcPct val="0"/>
                </a:spcBef>
              </a:pPr>
              <a:t>14</a:t>
            </a:fld>
            <a:endParaRPr lang="en-US" altLang="de-DE" sz="1000" b="0">
              <a:solidFill>
                <a:srgbClr val="1160A0"/>
              </a:solidFill>
            </a:endParaRPr>
          </a:p>
        </p:txBody>
      </p:sp>
      <p:pic>
        <p:nvPicPr>
          <p:cNvPr id="481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75" y="2571751"/>
            <a:ext cx="3087688"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888" y="5135563"/>
            <a:ext cx="1712912"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4" name="Fußzeilenplatzhalter 1"/>
          <p:cNvSpPr>
            <a:spLocks noGrp="1"/>
          </p:cNvSpPr>
          <p:nvPr>
            <p:ph type="ftr" sz="quarter" idx="10"/>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chemeClr val="tx2"/>
                </a:solidFill>
              </a:rPr>
              <a:t>Kommunalbüro für ärztliche Versorgung – Legler – 26.11.2025</a:t>
            </a:r>
          </a:p>
        </p:txBody>
      </p:sp>
    </p:spTree>
    <p:extLst>
      <p:ext uri="{BB962C8B-B14F-4D97-AF65-F5344CB8AC3E}">
        <p14:creationId xmlns:p14="http://schemas.microsoft.com/office/powerpoint/2010/main" val="67394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50" y="831850"/>
            <a:ext cx="5483225"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itel 2"/>
          <p:cNvSpPr>
            <a:spLocks noGrp="1"/>
          </p:cNvSpPr>
          <p:nvPr>
            <p:ph type="title"/>
          </p:nvPr>
        </p:nvSpPr>
        <p:spPr>
          <a:xfrm>
            <a:off x="185738" y="65088"/>
            <a:ext cx="8529637" cy="519112"/>
          </a:xfrm>
        </p:spPr>
        <p:txBody>
          <a:bodyPr/>
          <a:lstStyle/>
          <a:p>
            <a:r>
              <a:rPr lang="de-DE" altLang="de-DE" b="1" dirty="0">
                <a:solidFill>
                  <a:srgbClr val="0077B2"/>
                </a:solidFill>
              </a:rPr>
              <a:t>Anhang: </a:t>
            </a:r>
            <a:r>
              <a:rPr lang="de-DE" b="1" dirty="0"/>
              <a:t>Beispiele für regionale Lösungsansätze </a:t>
            </a:r>
            <a:r>
              <a:rPr lang="de-DE" dirty="0"/>
              <a:t>–Weiterentwicklung der Angebotsstrukturen </a:t>
            </a:r>
            <a:endParaRPr lang="de-DE" altLang="de-DE" dirty="0"/>
          </a:p>
        </p:txBody>
      </p:sp>
      <p:sp>
        <p:nvSpPr>
          <p:cNvPr id="15364"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A107BCEE-D049-4B40-883B-9D5664F53D45}" type="slidenum">
              <a:rPr lang="en-US" altLang="de-DE" sz="1000" b="0" smtClean="0">
                <a:solidFill>
                  <a:srgbClr val="1160A0"/>
                </a:solidFill>
              </a:rPr>
              <a:pPr>
                <a:spcBef>
                  <a:spcPct val="0"/>
                </a:spcBef>
              </a:pPr>
              <a:t>15</a:t>
            </a:fld>
            <a:endParaRPr lang="en-US" altLang="de-DE" sz="1000" b="0">
              <a:solidFill>
                <a:srgbClr val="1160A0"/>
              </a:solidFill>
            </a:endParaRPr>
          </a:p>
        </p:txBody>
      </p:sp>
      <p:sp>
        <p:nvSpPr>
          <p:cNvPr id="15365" name="Fußzeilenplatzhalter 3"/>
          <p:cNvSpPr>
            <a:spLocks noGrp="1"/>
          </p:cNvSpPr>
          <p:nvPr>
            <p:ph type="ftr" sz="quarter" idx="10"/>
          </p:nvPr>
        </p:nvSpPr>
        <p:spPr>
          <a:xfrm>
            <a:off x="2878138" y="6519863"/>
            <a:ext cx="5470525" cy="244475"/>
          </a:xfrm>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rgbClr val="0077B2"/>
                </a:solidFill>
              </a:rPr>
              <a:t>Kommunalbüro für ärztliche Versorgung – Legler – 26.11.2025</a:t>
            </a:r>
          </a:p>
        </p:txBody>
      </p:sp>
      <p:sp>
        <p:nvSpPr>
          <p:cNvPr id="15366" name="Foliennummernplatzhalter 4"/>
          <p:cNvSpPr txBox="1">
            <a:spLocks/>
          </p:cNvSpPr>
          <p:nvPr/>
        </p:nvSpPr>
        <p:spPr bwMode="auto">
          <a:xfrm>
            <a:off x="8326438" y="6519863"/>
            <a:ext cx="544512"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5E488550-E2D8-4059-8B9D-CB57FD94A3AE}" type="slidenum">
              <a:rPr lang="en-US" altLang="de-DE" sz="1000" b="0">
                <a:solidFill>
                  <a:srgbClr val="1160A0"/>
                </a:solidFill>
              </a:rPr>
              <a:pPr algn="r" eaLnBrk="1" hangingPunct="1">
                <a:spcBef>
                  <a:spcPct val="0"/>
                </a:spcBef>
              </a:pPr>
              <a:t>15</a:t>
            </a:fld>
            <a:endParaRPr lang="en-US" altLang="de-DE" sz="1000" b="0">
              <a:solidFill>
                <a:srgbClr val="1160A0"/>
              </a:solidFill>
            </a:endParaRPr>
          </a:p>
        </p:txBody>
      </p:sp>
      <p:sp>
        <p:nvSpPr>
          <p:cNvPr id="14" name="Textfeld 13"/>
          <p:cNvSpPr txBox="1"/>
          <p:nvPr/>
        </p:nvSpPr>
        <p:spPr>
          <a:xfrm>
            <a:off x="349250" y="3125788"/>
            <a:ext cx="8521700" cy="3140075"/>
          </a:xfrm>
          <a:prstGeom prst="rect">
            <a:avLst/>
          </a:prstGeom>
          <a:noFill/>
          <a:ln w="19050">
            <a:solidFill>
              <a:schemeClr val="accent6"/>
            </a:solidFill>
          </a:ln>
        </p:spPr>
        <p:txBody>
          <a:bodyPr>
            <a:spAutoFit/>
          </a:bodyPr>
          <a:lstStyle/>
          <a:p>
            <a:pPr eaLnBrk="1" hangingPunct="1">
              <a:defRPr/>
            </a:pPr>
            <a:r>
              <a:rPr lang="de-DE" b="1" dirty="0">
                <a:solidFill>
                  <a:srgbClr val="0077B2"/>
                </a:solidFill>
                <a:latin typeface="Arial" charset="0"/>
              </a:rPr>
              <a:t>„Hausärztezentrum Kaufering“ </a:t>
            </a:r>
            <a:r>
              <a:rPr lang="de-DE" sz="1200" b="1" dirty="0">
                <a:solidFill>
                  <a:srgbClr val="0077B2"/>
                </a:solidFill>
                <a:latin typeface="Arial" charset="0"/>
              </a:rPr>
              <a:t>(www.hausaerztezentrum-kaufering.de)</a:t>
            </a:r>
          </a:p>
          <a:p>
            <a:pPr eaLnBrk="1" hangingPunct="1">
              <a:defRPr/>
            </a:pPr>
            <a:r>
              <a:rPr lang="de-DE" sz="1200" b="1" dirty="0">
                <a:latin typeface="Arial" charset="0"/>
              </a:rPr>
              <a:t>in Kaufering (ca. 10.000 Einwohner) mit Filiale in </a:t>
            </a:r>
            <a:r>
              <a:rPr lang="de-DE" sz="1200" b="1" dirty="0" err="1">
                <a:latin typeface="Arial" charset="0"/>
              </a:rPr>
              <a:t>Igling</a:t>
            </a:r>
            <a:r>
              <a:rPr lang="de-DE" sz="1200" b="1" dirty="0">
                <a:latin typeface="Arial" charset="0"/>
              </a:rPr>
              <a:t> (ca. 2.500 Einwohner)</a:t>
            </a:r>
          </a:p>
          <a:p>
            <a:pPr eaLnBrk="1" hangingPunct="1">
              <a:defRPr/>
            </a:pPr>
            <a:endParaRPr lang="de-DE" sz="600" b="1" dirty="0">
              <a:latin typeface="Arial" charset="0"/>
            </a:endParaRPr>
          </a:p>
          <a:p>
            <a:pPr marL="171450" indent="-171450" eaLnBrk="1" hangingPunct="1">
              <a:buFont typeface="Arial" panose="020B0604020202020204" pitchFamily="34" charset="0"/>
              <a:buChar char="•"/>
              <a:defRPr/>
            </a:pPr>
            <a:r>
              <a:rPr lang="de-DE" sz="1200" u="sng" dirty="0">
                <a:latin typeface="Arial" charset="0"/>
              </a:rPr>
              <a:t>örtliche Berufsausübungsgemeinschaft</a:t>
            </a:r>
            <a:r>
              <a:rPr lang="de-DE" sz="1200" dirty="0">
                <a:latin typeface="Arial" charset="0"/>
              </a:rPr>
              <a:t> in Kaufering </a:t>
            </a:r>
            <a:r>
              <a:rPr lang="de-DE" sz="1200" u="sng" dirty="0">
                <a:latin typeface="Arial" charset="0"/>
              </a:rPr>
              <a:t>mit Filiale</a:t>
            </a:r>
            <a:r>
              <a:rPr lang="de-DE" sz="1200" dirty="0">
                <a:latin typeface="Arial" charset="0"/>
              </a:rPr>
              <a:t> in </a:t>
            </a:r>
            <a:r>
              <a:rPr lang="de-DE" sz="1200" dirty="0" err="1">
                <a:latin typeface="Arial" charset="0"/>
              </a:rPr>
              <a:t>Igling</a:t>
            </a:r>
            <a:r>
              <a:rPr lang="de-DE" sz="1200" dirty="0">
                <a:latin typeface="Arial" charset="0"/>
              </a:rPr>
              <a:t>; Apotheke, Physiotherapiepraxis im Haus </a:t>
            </a:r>
            <a:r>
              <a:rPr lang="de-DE" sz="1200" i="1" dirty="0">
                <a:latin typeface="Arial" charset="0"/>
              </a:rPr>
              <a:t>(ehem. 7 Einzelpraxen an beiden Standorten, mehrere suchten vergebens Nachfolger; Zusammenschluss 5 Hausarztpraxen)</a:t>
            </a:r>
          </a:p>
          <a:p>
            <a:pPr marL="171450" indent="-171450" eaLnBrk="1" hangingPunct="1">
              <a:buFont typeface="Arial" panose="020B0604020202020204" pitchFamily="34" charset="0"/>
              <a:buChar char="•"/>
              <a:defRPr/>
            </a:pPr>
            <a:endParaRPr lang="de-DE" sz="600" dirty="0">
              <a:latin typeface="Arial" charset="0"/>
            </a:endParaRPr>
          </a:p>
          <a:p>
            <a:pPr marL="171450" indent="-171450" eaLnBrk="1" hangingPunct="1">
              <a:buFont typeface="Arial" panose="020B0604020202020204" pitchFamily="34" charset="0"/>
              <a:buChar char="•"/>
              <a:defRPr/>
            </a:pPr>
            <a:r>
              <a:rPr lang="de-DE" sz="1200" dirty="0">
                <a:latin typeface="Arial" charset="0"/>
              </a:rPr>
              <a:t>5 Ärzte (Gesellschafter), 3 angestellte Ärztinnen, 4 Ärztinnen in Weiterbildung, 1 Praxismanagerin</a:t>
            </a:r>
          </a:p>
          <a:p>
            <a:pPr marL="171450" indent="-171450" eaLnBrk="1" hangingPunct="1">
              <a:buFont typeface="Arial" panose="020B0604020202020204" pitchFamily="34" charset="0"/>
              <a:buChar char="•"/>
              <a:defRPr/>
            </a:pPr>
            <a:endParaRPr lang="de-DE" sz="600" dirty="0">
              <a:latin typeface="Arial" charset="0"/>
            </a:endParaRPr>
          </a:p>
          <a:p>
            <a:pPr marL="171450" indent="-171450" eaLnBrk="1" hangingPunct="1">
              <a:buFont typeface="Arial" panose="020B0604020202020204" pitchFamily="34" charset="0"/>
              <a:buChar char="•"/>
              <a:defRPr/>
            </a:pPr>
            <a:r>
              <a:rPr lang="de-DE" sz="1200" dirty="0">
                <a:latin typeface="Arial" charset="0"/>
              </a:rPr>
              <a:t>Fusion der Hausarztpraxen an einem Ort eröffnete zusätzliche Spielräume für:</a:t>
            </a:r>
          </a:p>
          <a:p>
            <a:pPr marL="358775" lvl="1" indent="-171450" eaLnBrk="1" hangingPunct="1">
              <a:buFont typeface="Arial" panose="020B0604020202020204" pitchFamily="34" charset="0"/>
              <a:buChar char="•"/>
              <a:defRPr/>
            </a:pPr>
            <a:r>
              <a:rPr lang="de-DE" sz="1200" dirty="0">
                <a:latin typeface="Arial" charset="0"/>
              </a:rPr>
              <a:t>flexiblere Arbeitszeitmodelle/Anstellungsverhältnisse, bessere Work-Life-Balance und Vereinbarkeit Familie und Beruf</a:t>
            </a:r>
          </a:p>
          <a:p>
            <a:pPr marL="358775" lvl="1" indent="-171450" eaLnBrk="1" hangingPunct="1">
              <a:buFont typeface="Arial" panose="020B0604020202020204" pitchFamily="34" charset="0"/>
              <a:buChar char="•"/>
              <a:defRPr/>
            </a:pPr>
            <a:r>
              <a:rPr lang="de-DE" sz="1200" dirty="0">
                <a:latin typeface="Arial" charset="0"/>
              </a:rPr>
              <a:t>erfolgreiche Nachbesetzung für frei werdende Sitze</a:t>
            </a:r>
          </a:p>
          <a:p>
            <a:pPr eaLnBrk="1" hangingPunct="1">
              <a:defRPr/>
            </a:pPr>
            <a:endParaRPr lang="de-DE" sz="600" dirty="0">
              <a:latin typeface="Arial" charset="0"/>
            </a:endParaRPr>
          </a:p>
          <a:p>
            <a:pPr marL="171450" lvl="1" indent="-171450" eaLnBrk="1" hangingPunct="1">
              <a:buFont typeface="Arial" panose="020B0604020202020204" pitchFamily="34" charset="0"/>
              <a:buChar char="•"/>
              <a:defRPr/>
            </a:pPr>
            <a:r>
              <a:rPr lang="de-DE" sz="1200" dirty="0">
                <a:latin typeface="Arial" charset="0"/>
              </a:rPr>
              <a:t>verbesserte wirtschaftliche Situation, erweitertes Leistungsspektrum, bessere Öffnungszeiten</a:t>
            </a:r>
          </a:p>
          <a:p>
            <a:pPr marL="171450" indent="-171450" eaLnBrk="1" hangingPunct="1">
              <a:buFont typeface="Arial" panose="020B0604020202020204" pitchFamily="34" charset="0"/>
              <a:buChar char="•"/>
              <a:defRPr/>
            </a:pPr>
            <a:endParaRPr lang="de-DE" sz="600" dirty="0">
              <a:latin typeface="Arial" charset="0"/>
            </a:endParaRPr>
          </a:p>
          <a:p>
            <a:pPr marL="171450" indent="-171450" eaLnBrk="1" hangingPunct="1">
              <a:buFont typeface="Arial" panose="020B0604020202020204" pitchFamily="34" charset="0"/>
              <a:buChar char="•"/>
              <a:defRPr/>
            </a:pPr>
            <a:r>
              <a:rPr lang="de-DE" sz="1200" dirty="0">
                <a:latin typeface="Arial" charset="0"/>
              </a:rPr>
              <a:t>Unterstützung durch Gemeinde Kaufering: Gemeinde übernahm Bauträgerschaft beim Zusammenschluss und Umbau mehrerer Wohn- und Praxiseinheiten und vermietet Praxisräumlichkeiten (zentral gelegen, ausreichend groß: ca. 450 m</a:t>
            </a:r>
            <a:r>
              <a:rPr lang="de-DE" sz="1200" baseline="30000" dirty="0">
                <a:latin typeface="Arial" charset="0"/>
              </a:rPr>
              <a:t>2</a:t>
            </a:r>
            <a:r>
              <a:rPr lang="de-DE" sz="1200" dirty="0">
                <a:latin typeface="Arial" charset="0"/>
              </a:rPr>
              <a:t>)</a:t>
            </a:r>
          </a:p>
          <a:p>
            <a:pPr marL="171450" indent="-171450" eaLnBrk="1" hangingPunct="1">
              <a:buFont typeface="Arial" panose="020B0604020202020204" pitchFamily="34" charset="0"/>
              <a:buChar char="•"/>
              <a:defRPr/>
            </a:pPr>
            <a:endParaRPr lang="de-DE" sz="600" dirty="0">
              <a:latin typeface="Arial" charset="0"/>
            </a:endParaRPr>
          </a:p>
          <a:p>
            <a:pPr marL="171450" indent="-171450" eaLnBrk="1" hangingPunct="1">
              <a:buFont typeface="Arial" panose="020B0604020202020204" pitchFamily="34" charset="0"/>
              <a:buChar char="•"/>
              <a:defRPr/>
            </a:pPr>
            <a:r>
              <a:rPr lang="de-DE" sz="1200" dirty="0">
                <a:latin typeface="Arial" charset="0"/>
              </a:rPr>
              <a:t>über langfristigen Mietvertrag entstand Planungssicherheit und die Umlage der (Um-)Baukosten auf den monatlichen Mietzins brachte zusätzliche wirtschaftliche Sicherheit für alle Beteiligten</a:t>
            </a:r>
          </a:p>
        </p:txBody>
      </p:sp>
      <p:sp>
        <p:nvSpPr>
          <p:cNvPr id="15368" name="Rechteck 7"/>
          <p:cNvSpPr>
            <a:spLocks noChangeArrowheads="1"/>
          </p:cNvSpPr>
          <p:nvPr/>
        </p:nvSpPr>
        <p:spPr bwMode="auto">
          <a:xfrm>
            <a:off x="7354888" y="6059488"/>
            <a:ext cx="151606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r>
              <a:rPr lang="de-DE" altLang="de-DE" sz="1000">
                <a:solidFill>
                  <a:schemeClr val="tx1"/>
                </a:solidFill>
              </a:rPr>
              <a:t>Stand: Februar 2025</a:t>
            </a:r>
          </a:p>
        </p:txBody>
      </p:sp>
    </p:spTree>
    <p:extLst>
      <p:ext uri="{BB962C8B-B14F-4D97-AF65-F5344CB8AC3E}">
        <p14:creationId xmlns:p14="http://schemas.microsoft.com/office/powerpoint/2010/main" val="197906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0850" y="2393950"/>
            <a:ext cx="8272463" cy="3844925"/>
          </a:xfrm>
          <a:ln w="12700">
            <a:solidFill>
              <a:schemeClr val="accent6"/>
            </a:solidFill>
          </a:ln>
        </p:spPr>
        <p:txBody>
          <a:bodyPr/>
          <a:lstStyle/>
          <a:p>
            <a:pPr indent="-255588">
              <a:defRPr/>
            </a:pPr>
            <a:r>
              <a:rPr lang="de-DE" sz="1800" dirty="0">
                <a:solidFill>
                  <a:schemeClr val="accent6"/>
                </a:solidFill>
              </a:rPr>
              <a:t> „Landarztpraxis </a:t>
            </a:r>
            <a:r>
              <a:rPr lang="de-DE" sz="1800" dirty="0" err="1">
                <a:solidFill>
                  <a:schemeClr val="accent6"/>
                </a:solidFill>
              </a:rPr>
              <a:t>Dorfbach</a:t>
            </a:r>
            <a:r>
              <a:rPr lang="de-DE" sz="1800" dirty="0">
                <a:solidFill>
                  <a:schemeClr val="accent6"/>
                </a:solidFill>
              </a:rPr>
              <a:t>“ </a:t>
            </a:r>
            <a:r>
              <a:rPr lang="de-DE" sz="1200" dirty="0">
                <a:solidFill>
                  <a:schemeClr val="accent6"/>
                </a:solidFill>
              </a:rPr>
              <a:t>(www.landarztpraxis-dorfbach.de)</a:t>
            </a:r>
          </a:p>
          <a:p>
            <a:pPr indent="-255588">
              <a:defRPr/>
            </a:pPr>
            <a:r>
              <a:rPr lang="de-DE" sz="1200" dirty="0">
                <a:solidFill>
                  <a:schemeClr val="tx1"/>
                </a:solidFill>
              </a:rPr>
              <a:t> in Markt Ortenburg (Landkreis Passau; ca. 7.500 Einwohner)</a:t>
            </a:r>
          </a:p>
          <a:p>
            <a:pPr>
              <a:spcBef>
                <a:spcPts val="0"/>
              </a:spcBef>
              <a:defRPr/>
            </a:pPr>
            <a:endParaRPr lang="de-DE" sz="600" dirty="0">
              <a:solidFill>
                <a:schemeClr val="tx1"/>
              </a:solidFill>
            </a:endParaRPr>
          </a:p>
          <a:p>
            <a:pPr marL="87312" indent="0">
              <a:buClr>
                <a:srgbClr val="0077B2"/>
              </a:buClr>
              <a:defRPr/>
            </a:pPr>
            <a:r>
              <a:rPr lang="de-DE" sz="1300" dirty="0">
                <a:solidFill>
                  <a:schemeClr val="tx1"/>
                </a:solidFill>
              </a:rPr>
              <a:t>Prozess Praxisübergabe:</a:t>
            </a:r>
          </a:p>
          <a:p>
            <a:pPr marL="258762" indent="-171450">
              <a:buFont typeface="Arial" panose="020B0604020202020204" pitchFamily="34" charset="0"/>
              <a:buChar char="•"/>
              <a:defRPr/>
            </a:pPr>
            <a:r>
              <a:rPr lang="de-DE" sz="1200" b="0" dirty="0">
                <a:solidFill>
                  <a:schemeClr val="tx1"/>
                </a:solidFill>
              </a:rPr>
              <a:t>bereits mehrjährige Nachfolgersuche in der hausärztlichen Praxis Geyer-­</a:t>
            </a:r>
            <a:r>
              <a:rPr lang="de-DE" sz="1200" b="0" dirty="0" err="1">
                <a:solidFill>
                  <a:schemeClr val="tx1"/>
                </a:solidFill>
              </a:rPr>
              <a:t>Gromotka</a:t>
            </a:r>
            <a:r>
              <a:rPr lang="de-DE" sz="1200" b="0" dirty="0">
                <a:solidFill>
                  <a:schemeClr val="tx1"/>
                </a:solidFill>
              </a:rPr>
              <a:t>­-Geyer </a:t>
            </a:r>
          </a:p>
          <a:p>
            <a:pPr marL="258762" indent="-171450">
              <a:buFont typeface="Arial" panose="020B0604020202020204" pitchFamily="34" charset="0"/>
              <a:buChar char="•"/>
              <a:defRPr/>
            </a:pPr>
            <a:r>
              <a:rPr lang="de-DE" sz="1200" b="0" dirty="0">
                <a:solidFill>
                  <a:schemeClr val="tx1"/>
                </a:solidFill>
              </a:rPr>
              <a:t>Februar 2019: </a:t>
            </a:r>
            <a:r>
              <a:rPr lang="de-DE" sz="1200" dirty="0">
                <a:solidFill>
                  <a:schemeClr val="tx1"/>
                </a:solidFill>
              </a:rPr>
              <a:t>Anstellung eines Arztes in Weiterbildung</a:t>
            </a:r>
            <a:r>
              <a:rPr lang="de-DE" sz="1200" b="0" dirty="0">
                <a:solidFill>
                  <a:schemeClr val="tx1"/>
                </a:solidFill>
              </a:rPr>
              <a:t>, Dr. Valentin, der gebürtig aus der Region stammt</a:t>
            </a:r>
          </a:p>
          <a:p>
            <a:pPr marL="258762" indent="-171450">
              <a:buFont typeface="Arial" panose="020B0604020202020204" pitchFamily="34" charset="0"/>
              <a:buChar char="•"/>
              <a:defRPr/>
            </a:pPr>
            <a:r>
              <a:rPr lang="de-DE" sz="1200" b="0" dirty="0">
                <a:solidFill>
                  <a:schemeClr val="tx1"/>
                </a:solidFill>
              </a:rPr>
              <a:t>April 2020: </a:t>
            </a:r>
            <a:r>
              <a:rPr lang="de-DE" sz="1200" dirty="0">
                <a:solidFill>
                  <a:schemeClr val="tx1"/>
                </a:solidFill>
              </a:rPr>
              <a:t>Übernahme der Praxis </a:t>
            </a:r>
            <a:r>
              <a:rPr lang="de-DE" sz="1200" b="0" dirty="0">
                <a:solidFill>
                  <a:schemeClr val="tx1"/>
                </a:solidFill>
              </a:rPr>
              <a:t>durch Dr. Valentin und Anstellung von Frau Dr. </a:t>
            </a:r>
            <a:r>
              <a:rPr lang="de-DE" sz="1200" b="0" dirty="0" err="1">
                <a:solidFill>
                  <a:schemeClr val="tx1"/>
                </a:solidFill>
              </a:rPr>
              <a:t>Gromotka</a:t>
            </a:r>
            <a:r>
              <a:rPr lang="de-DE" sz="1200" b="0" dirty="0">
                <a:solidFill>
                  <a:schemeClr val="tx1"/>
                </a:solidFill>
              </a:rPr>
              <a:t>-Geyer</a:t>
            </a:r>
          </a:p>
          <a:p>
            <a:pPr marL="258762" indent="-171450">
              <a:buFont typeface="Arial" panose="020B0604020202020204" pitchFamily="34" charset="0"/>
              <a:buChar char="•"/>
              <a:defRPr/>
            </a:pPr>
            <a:r>
              <a:rPr lang="de-DE" sz="1200" b="0" dirty="0">
                <a:solidFill>
                  <a:schemeClr val="tx1"/>
                </a:solidFill>
              </a:rPr>
              <a:t>Oktober 2020: </a:t>
            </a:r>
            <a:r>
              <a:rPr lang="de-DE" sz="1200" dirty="0">
                <a:solidFill>
                  <a:schemeClr val="tx1"/>
                </a:solidFill>
              </a:rPr>
              <a:t>Anstellung der Ärztin </a:t>
            </a:r>
            <a:r>
              <a:rPr lang="de-DE" sz="1200" b="0" dirty="0">
                <a:solidFill>
                  <a:schemeClr val="tx1"/>
                </a:solidFill>
              </a:rPr>
              <a:t>Frau </a:t>
            </a:r>
            <a:r>
              <a:rPr lang="de-DE" sz="1200" b="0" dirty="0" err="1">
                <a:solidFill>
                  <a:schemeClr val="tx1"/>
                </a:solidFill>
              </a:rPr>
              <a:t>Greiler</a:t>
            </a:r>
            <a:r>
              <a:rPr lang="de-DE" sz="1200" b="0" dirty="0">
                <a:solidFill>
                  <a:schemeClr val="tx1"/>
                </a:solidFill>
              </a:rPr>
              <a:t> als Nachfolge von Frau Dr. </a:t>
            </a:r>
            <a:r>
              <a:rPr lang="de-DE" sz="1200" b="0" dirty="0" err="1">
                <a:solidFill>
                  <a:schemeClr val="tx1"/>
                </a:solidFill>
              </a:rPr>
              <a:t>Gromotka</a:t>
            </a:r>
            <a:r>
              <a:rPr lang="de-DE" sz="1200" b="0" dirty="0">
                <a:solidFill>
                  <a:schemeClr val="tx1"/>
                </a:solidFill>
              </a:rPr>
              <a:t>-Geyer</a:t>
            </a:r>
          </a:p>
          <a:p>
            <a:pPr marL="258762" indent="-171450">
              <a:buFont typeface="Arial" panose="020B0604020202020204" pitchFamily="34" charset="0"/>
              <a:buChar char="•"/>
              <a:defRPr/>
            </a:pPr>
            <a:r>
              <a:rPr lang="de-DE" sz="1200" b="0" dirty="0">
                <a:solidFill>
                  <a:schemeClr val="tx1"/>
                </a:solidFill>
              </a:rPr>
              <a:t>aktuell: </a:t>
            </a:r>
            <a:r>
              <a:rPr lang="de-DE" sz="1200" dirty="0">
                <a:solidFill>
                  <a:schemeClr val="tx1"/>
                </a:solidFill>
              </a:rPr>
              <a:t>vier angestellte </a:t>
            </a:r>
            <a:r>
              <a:rPr lang="de-DE" sz="1200" b="0" dirty="0">
                <a:solidFill>
                  <a:schemeClr val="tx1"/>
                </a:solidFill>
              </a:rPr>
              <a:t>Ärztinnen und Ärzte</a:t>
            </a:r>
            <a:r>
              <a:rPr lang="de-DE" sz="1200" dirty="0">
                <a:solidFill>
                  <a:schemeClr val="tx1"/>
                </a:solidFill>
              </a:rPr>
              <a:t>; Filialpraxis in </a:t>
            </a:r>
            <a:r>
              <a:rPr lang="de-DE" sz="1200" dirty="0" err="1">
                <a:solidFill>
                  <a:schemeClr val="tx1"/>
                </a:solidFill>
              </a:rPr>
              <a:t>Ortenburg</a:t>
            </a:r>
            <a:endParaRPr lang="de-DE" sz="1200" dirty="0">
              <a:solidFill>
                <a:schemeClr val="tx1"/>
              </a:solidFill>
            </a:endParaRPr>
          </a:p>
          <a:p>
            <a:pPr marL="87312">
              <a:buClr>
                <a:srgbClr val="0077B2"/>
              </a:buClr>
              <a:defRPr/>
            </a:pPr>
            <a:endParaRPr lang="de-DE" sz="600" b="0" dirty="0">
              <a:solidFill>
                <a:schemeClr val="tx1"/>
              </a:solidFill>
            </a:endParaRPr>
          </a:p>
          <a:p>
            <a:pPr marL="87312" indent="0">
              <a:buClr>
                <a:srgbClr val="0077B2"/>
              </a:buClr>
              <a:defRPr/>
            </a:pPr>
            <a:r>
              <a:rPr lang="de-DE" sz="1300" dirty="0">
                <a:solidFill>
                  <a:schemeClr val="tx1"/>
                </a:solidFill>
              </a:rPr>
              <a:t>Rolle der Marktgemeinde </a:t>
            </a:r>
            <a:r>
              <a:rPr lang="de-DE" sz="1300" dirty="0" err="1">
                <a:solidFill>
                  <a:schemeClr val="tx1"/>
                </a:solidFill>
              </a:rPr>
              <a:t>Ortenburg</a:t>
            </a:r>
            <a:r>
              <a:rPr lang="de-DE" sz="1300" dirty="0">
                <a:solidFill>
                  <a:schemeClr val="tx1"/>
                </a:solidFill>
              </a:rPr>
              <a:t>:</a:t>
            </a:r>
          </a:p>
          <a:p>
            <a:pPr marL="258762" indent="-171450">
              <a:buFont typeface="Arial" panose="020B0604020202020204" pitchFamily="34" charset="0"/>
              <a:buChar char="•"/>
              <a:defRPr/>
            </a:pPr>
            <a:r>
              <a:rPr lang="de-DE" sz="1200" b="0" dirty="0">
                <a:solidFill>
                  <a:schemeClr val="tx1"/>
                </a:solidFill>
              </a:rPr>
              <a:t>Ansprechpartner sein</a:t>
            </a:r>
          </a:p>
          <a:p>
            <a:pPr marL="258762" indent="-171450">
              <a:buFont typeface="Arial" panose="020B0604020202020204" pitchFamily="34" charset="0"/>
              <a:buChar char="•"/>
              <a:defRPr/>
            </a:pPr>
            <a:r>
              <a:rPr lang="de-DE" sz="1200" b="0" dirty="0">
                <a:solidFill>
                  <a:schemeClr val="tx1"/>
                </a:solidFill>
              </a:rPr>
              <a:t>Erschließen von Beratungsleistungen (u.a. Kommunalbüro für ärztliche Versorgung, KVB, BLÄK) </a:t>
            </a:r>
          </a:p>
          <a:p>
            <a:pPr marL="258762" indent="-171450">
              <a:buFont typeface="Arial" panose="020B0604020202020204" pitchFamily="34" charset="0"/>
              <a:buChar char="•"/>
              <a:defRPr/>
            </a:pPr>
            <a:r>
              <a:rPr lang="de-DE" sz="1200" b="0" dirty="0">
                <a:solidFill>
                  <a:schemeClr val="tx1"/>
                </a:solidFill>
              </a:rPr>
              <a:t>gemeinsame Analyse der Versorgungssituation sowie Erarbeitung von Strategien zur Weiterentwicklung</a:t>
            </a:r>
          </a:p>
          <a:p>
            <a:pPr marL="258762" indent="-171450">
              <a:buFont typeface="Arial" panose="020B0604020202020204" pitchFamily="34" charset="0"/>
              <a:buChar char="•"/>
              <a:defRPr/>
            </a:pPr>
            <a:r>
              <a:rPr lang="de-DE" sz="1200" b="0" dirty="0">
                <a:solidFill>
                  <a:schemeClr val="tx1"/>
                </a:solidFill>
              </a:rPr>
              <a:t>Unterstützung im Bereich der „weichen Standortfaktoren“</a:t>
            </a:r>
          </a:p>
          <a:p>
            <a:pPr marL="258762" indent="-171450">
              <a:buFont typeface="Arial" panose="020B0604020202020204" pitchFamily="34" charset="0"/>
              <a:buChar char="•"/>
              <a:defRPr/>
            </a:pPr>
            <a:r>
              <a:rPr lang="de-DE" sz="1200" b="0" dirty="0">
                <a:solidFill>
                  <a:schemeClr val="tx1"/>
                </a:solidFill>
              </a:rPr>
              <a:t>Hinweis auf Fördermöglichkeiten (bspw. StMGP)</a:t>
            </a:r>
          </a:p>
          <a:p>
            <a:pPr marL="373062" indent="-285750">
              <a:buFont typeface="Wingdings" panose="05000000000000000000" pitchFamily="2" charset="2"/>
              <a:buChar char="à"/>
              <a:defRPr/>
            </a:pPr>
            <a:r>
              <a:rPr lang="de-DE" sz="1200" dirty="0">
                <a:solidFill>
                  <a:schemeClr val="tx1"/>
                </a:solidFill>
              </a:rPr>
              <a:t>Unterstützung durch die Gemeinde im gesamten Übernahmeprozess</a:t>
            </a:r>
          </a:p>
          <a:p>
            <a:pPr marL="373062" indent="-285750">
              <a:buFont typeface="Wingdings" panose="05000000000000000000" pitchFamily="2" charset="2"/>
              <a:buChar char="à"/>
              <a:defRPr/>
            </a:pPr>
            <a:r>
              <a:rPr lang="de-DE" sz="1200" dirty="0">
                <a:solidFill>
                  <a:schemeClr val="tx1"/>
                </a:solidFill>
              </a:rPr>
              <a:t>Engagement der Gemeinde auch nach erfolgreicher Praxisübergabe im Themenfeld</a:t>
            </a:r>
            <a:br>
              <a:rPr lang="de-DE" sz="1300" dirty="0">
                <a:solidFill>
                  <a:schemeClr val="tx1"/>
                </a:solidFill>
              </a:rPr>
            </a:br>
            <a:endParaRPr lang="de-DE" sz="1400" b="0" dirty="0">
              <a:solidFill>
                <a:schemeClr val="tx1"/>
              </a:solidFill>
            </a:endParaRPr>
          </a:p>
        </p:txBody>
      </p:sp>
      <p:sp>
        <p:nvSpPr>
          <p:cNvPr id="116739" name="Titel 2"/>
          <p:cNvSpPr>
            <a:spLocks noGrp="1"/>
          </p:cNvSpPr>
          <p:nvPr>
            <p:ph type="title"/>
          </p:nvPr>
        </p:nvSpPr>
        <p:spPr>
          <a:xfrm>
            <a:off x="450850" y="181769"/>
            <a:ext cx="8426450" cy="685800"/>
          </a:xfrm>
        </p:spPr>
        <p:txBody>
          <a:bodyPr/>
          <a:lstStyle/>
          <a:p>
            <a:r>
              <a:rPr lang="de-DE" altLang="de-DE" b="1" dirty="0">
                <a:solidFill>
                  <a:srgbClr val="0077B2"/>
                </a:solidFill>
              </a:rPr>
              <a:t>Anhang: </a:t>
            </a:r>
            <a:r>
              <a:rPr lang="de-DE" b="1" dirty="0"/>
              <a:t>Beispiele für regionale Lösungsansätze </a:t>
            </a:r>
            <a:r>
              <a:rPr lang="de-DE" dirty="0"/>
              <a:t>–Prozessbegleitung bei Praxisübergaben </a:t>
            </a:r>
            <a:endParaRPr lang="de-DE" altLang="de-DE" dirty="0">
              <a:solidFill>
                <a:srgbClr val="0077B2"/>
              </a:solidFill>
            </a:endParaRPr>
          </a:p>
        </p:txBody>
      </p:sp>
      <p:sp>
        <p:nvSpPr>
          <p:cNvPr id="116740" name="Fußzeilenplatzhalter 3"/>
          <p:cNvSpPr>
            <a:spLocks noGrp="1"/>
          </p:cNvSpPr>
          <p:nvPr>
            <p:ph type="ftr" sz="quarter" idx="10"/>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chemeClr val="tx2"/>
                </a:solidFill>
              </a:rPr>
              <a:t>Kommunalbüro für ärztliche Versorgung – Legler – 26.11.2025</a:t>
            </a:r>
          </a:p>
        </p:txBody>
      </p:sp>
      <p:sp>
        <p:nvSpPr>
          <p:cNvPr id="116741"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C0577B67-C64D-47F2-8E67-23895D772F2D}" type="slidenum">
              <a:rPr lang="en-US" altLang="de-DE" sz="1000" b="0" smtClean="0">
                <a:solidFill>
                  <a:srgbClr val="1160A0"/>
                </a:solidFill>
              </a:rPr>
              <a:pPr>
                <a:spcBef>
                  <a:spcPct val="0"/>
                </a:spcBef>
              </a:pPr>
              <a:t>16</a:t>
            </a:fld>
            <a:endParaRPr lang="en-US" altLang="de-DE" sz="1000" b="0">
              <a:solidFill>
                <a:srgbClr val="1160A0"/>
              </a:solidFill>
            </a:endParaRPr>
          </a:p>
        </p:txBody>
      </p:sp>
      <p:sp>
        <p:nvSpPr>
          <p:cNvPr id="116742" name="Textfeld 5"/>
          <p:cNvSpPr txBox="1">
            <a:spLocks noChangeArrowheads="1"/>
          </p:cNvSpPr>
          <p:nvPr/>
        </p:nvSpPr>
        <p:spPr bwMode="auto">
          <a:xfrm>
            <a:off x="7177088" y="2393950"/>
            <a:ext cx="1603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pPr>
            <a:r>
              <a:rPr lang="de-DE" altLang="de-DE" sz="1000" dirty="0">
                <a:solidFill>
                  <a:schemeClr val="tx1"/>
                </a:solidFill>
              </a:rPr>
              <a:t>Stand: Dezember 2024</a:t>
            </a:r>
          </a:p>
        </p:txBody>
      </p:sp>
      <p:pic>
        <p:nvPicPr>
          <p:cNvPr id="116743" name="Picture 10" descr="https://www.startpage.com/av/proxy-image?piurl=https%3A%2F%2Ffotos.verwaltungsportal.de%2Fmandate%2Flogo%2Fgross%2Flogo-mo-frei-png.png&amp;sp=1669127887Tb0830c5dba4d2c516e80861a9f3a05b18be9c1a5075055431e5d277d8fd96e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1009650"/>
            <a:ext cx="131127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5" name="Grafik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850" y="1008063"/>
            <a:ext cx="27495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a:extLst>
              <a:ext uri="{FF2B5EF4-FFF2-40B4-BE49-F238E27FC236}">
                <a16:creationId xmlns:a16="http://schemas.microsoft.com/office/drawing/2014/main" id="{FC70FE53-67F5-4494-A0D1-B55700C960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6876" y="1198433"/>
            <a:ext cx="3538819" cy="1055023"/>
          </a:xfrm>
          <a:prstGeom prst="rect">
            <a:avLst/>
          </a:prstGeom>
        </p:spPr>
      </p:pic>
    </p:spTree>
    <p:extLst>
      <p:ext uri="{BB962C8B-B14F-4D97-AF65-F5344CB8AC3E}">
        <p14:creationId xmlns:p14="http://schemas.microsoft.com/office/powerpoint/2010/main" val="3190986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ußzeilenplatzhalter 1"/>
          <p:cNvSpPr>
            <a:spLocks noGrp="1"/>
          </p:cNvSpPr>
          <p:nvPr>
            <p:ph type="ftr" sz="quarter" idx="10"/>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chemeClr val="tx2"/>
                </a:solidFill>
              </a:rPr>
              <a:t>Kommunalbüro für ärztliche Versorgung – Legler – 26.11.2025</a:t>
            </a:r>
          </a:p>
        </p:txBody>
      </p:sp>
      <p:sp>
        <p:nvSpPr>
          <p:cNvPr id="60419" name="Foliennummernplatzhalter 2"/>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F59BF16F-6053-46F1-A922-85C533D9CC36}" type="slidenum">
              <a:rPr lang="en-US" altLang="de-DE" sz="1000" b="0" smtClean="0">
                <a:solidFill>
                  <a:srgbClr val="1160A0"/>
                </a:solidFill>
              </a:rPr>
              <a:pPr>
                <a:spcBef>
                  <a:spcPct val="0"/>
                </a:spcBef>
              </a:pPr>
              <a:t>17</a:t>
            </a:fld>
            <a:endParaRPr lang="en-US" altLang="de-DE" sz="1000" b="0">
              <a:solidFill>
                <a:srgbClr val="1160A0"/>
              </a:solidFill>
            </a:endParaRPr>
          </a:p>
        </p:txBody>
      </p:sp>
      <p:sp>
        <p:nvSpPr>
          <p:cNvPr id="60420" name="Titel 2"/>
          <p:cNvSpPr>
            <a:spLocks noGrp="1"/>
          </p:cNvSpPr>
          <p:nvPr>
            <p:ph type="title"/>
          </p:nvPr>
        </p:nvSpPr>
        <p:spPr>
          <a:xfrm>
            <a:off x="185738" y="65088"/>
            <a:ext cx="8529637" cy="519112"/>
          </a:xfrm>
        </p:spPr>
        <p:txBody>
          <a:bodyPr/>
          <a:lstStyle/>
          <a:p>
            <a:r>
              <a:rPr lang="de-DE" altLang="de-DE" b="1" dirty="0">
                <a:solidFill>
                  <a:srgbClr val="0077B2"/>
                </a:solidFill>
              </a:rPr>
              <a:t>Anhang: </a:t>
            </a:r>
            <a:r>
              <a:rPr lang="de-DE" b="1" dirty="0"/>
              <a:t>Beispiele für regionale Lösungsansätze </a:t>
            </a:r>
            <a:r>
              <a:rPr lang="de-DE" dirty="0"/>
              <a:t>–Initiativen zur Nachwuchsförderung/-gewinnung</a:t>
            </a:r>
            <a:endParaRPr lang="de-DE" altLang="de-DE" dirty="0"/>
          </a:p>
        </p:txBody>
      </p:sp>
      <p:sp>
        <p:nvSpPr>
          <p:cNvPr id="6" name="Textfeld 5"/>
          <p:cNvSpPr txBox="1"/>
          <p:nvPr/>
        </p:nvSpPr>
        <p:spPr>
          <a:xfrm>
            <a:off x="382588" y="914400"/>
            <a:ext cx="8396287" cy="3508375"/>
          </a:xfrm>
          <a:prstGeom prst="rect">
            <a:avLst/>
          </a:prstGeom>
          <a:noFill/>
          <a:ln w="19050">
            <a:solidFill>
              <a:srgbClr val="0077B2"/>
            </a:solidFill>
          </a:ln>
        </p:spPr>
        <p:txBody>
          <a:bodyPr>
            <a:spAutoFit/>
          </a:bodyPr>
          <a:lstStyle/>
          <a:p>
            <a:pPr eaLnBrk="1" hangingPunct="1">
              <a:defRPr/>
            </a:pPr>
            <a:r>
              <a:rPr lang="de-DE" b="1" dirty="0">
                <a:solidFill>
                  <a:srgbClr val="0077B2"/>
                </a:solidFill>
                <a:latin typeface="Arial" charset="0"/>
              </a:rPr>
              <a:t>Gesamtkonzept medizinische Nachwuchsakquise Landkreis </a:t>
            </a:r>
            <a:r>
              <a:rPr lang="de-DE" b="1" dirty="0" err="1">
                <a:solidFill>
                  <a:srgbClr val="0077B2"/>
                </a:solidFill>
                <a:latin typeface="Arial" charset="0"/>
              </a:rPr>
              <a:t>Haßberge</a:t>
            </a:r>
            <a:br>
              <a:rPr lang="de-DE" b="1" dirty="0">
                <a:solidFill>
                  <a:srgbClr val="0077B2"/>
                </a:solidFill>
                <a:latin typeface="Arial" charset="0"/>
              </a:rPr>
            </a:br>
            <a:r>
              <a:rPr lang="de-DE" sz="1200" b="1" dirty="0">
                <a:solidFill>
                  <a:srgbClr val="0077B2"/>
                </a:solidFill>
                <a:latin typeface="Arial" charset="0"/>
              </a:rPr>
              <a:t>(www.gesundheitsregion-hassberge.de)</a:t>
            </a:r>
            <a:endParaRPr lang="de-DE" b="1" dirty="0">
              <a:solidFill>
                <a:srgbClr val="0077B2"/>
              </a:solidFill>
              <a:latin typeface="Arial" charset="0"/>
            </a:endParaRPr>
          </a:p>
          <a:p>
            <a:pPr eaLnBrk="1" hangingPunct="1">
              <a:defRPr/>
            </a:pPr>
            <a:endParaRPr lang="de-DE" sz="600" b="1" dirty="0">
              <a:latin typeface="Arial" charset="0"/>
            </a:endParaRPr>
          </a:p>
          <a:p>
            <a:pPr marL="171450" indent="-171450">
              <a:buFont typeface="Arial" panose="020B0604020202020204" pitchFamily="34" charset="0"/>
              <a:buChar char="•"/>
              <a:defRPr/>
            </a:pPr>
            <a:r>
              <a:rPr lang="de-DE" altLang="de-DE" sz="1200" dirty="0">
                <a:cs typeface="Arial" panose="020B0604020202020204" pitchFamily="34" charset="0"/>
              </a:rPr>
              <a:t>Entwicklung eines Gesamtkonzeptes zur medizinischen Nachwuchsakquise über den gesamten Aus- und Weiterbildungsverlauf:</a:t>
            </a:r>
          </a:p>
          <a:p>
            <a:pPr marL="628650" lvl="1" indent="-171450">
              <a:buFont typeface="Arial" panose="020B0604020202020204" pitchFamily="34" charset="0"/>
              <a:buChar char="•"/>
              <a:defRPr/>
            </a:pPr>
            <a:r>
              <a:rPr lang="de-DE" altLang="de-DE" sz="1200" dirty="0">
                <a:cs typeface="Arial" panose="020B0604020202020204" pitchFamily="34" charset="0"/>
              </a:rPr>
              <a:t>Informationsangebote für Schülerinnen und Schüler</a:t>
            </a:r>
          </a:p>
          <a:p>
            <a:pPr marL="628650" lvl="1" indent="-171450">
              <a:buFont typeface="Arial" panose="020B0604020202020204" pitchFamily="34" charset="0"/>
              <a:buChar char="•"/>
              <a:defRPr/>
            </a:pPr>
            <a:r>
              <a:rPr lang="de-DE" altLang="de-DE" sz="1200" dirty="0">
                <a:cs typeface="Arial" panose="020B0604020202020204" pitchFamily="34" charset="0"/>
              </a:rPr>
              <a:t>Akkreditierungen akademischer Lehrpraxen und Klinik</a:t>
            </a:r>
          </a:p>
          <a:p>
            <a:pPr marL="628650" lvl="1" indent="-171450">
              <a:buFont typeface="Arial" panose="020B0604020202020204" pitchFamily="34" charset="0"/>
              <a:buChar char="•"/>
              <a:defRPr/>
            </a:pPr>
            <a:r>
              <a:rPr lang="de-DE" altLang="de-DE" sz="1200" dirty="0">
                <a:cs typeface="Arial" panose="020B0604020202020204" pitchFamily="34" charset="0"/>
              </a:rPr>
              <a:t>„Beste Landarztpartie Allgemeinmedizin“ (</a:t>
            </a:r>
            <a:r>
              <a:rPr lang="de-DE" altLang="de-DE" sz="1200" dirty="0" err="1">
                <a:cs typeface="Arial" panose="020B0604020202020204" pitchFamily="34" charset="0"/>
              </a:rPr>
              <a:t>BeLA</a:t>
            </a:r>
            <a:r>
              <a:rPr lang="de-DE" altLang="de-DE" sz="1200" dirty="0">
                <a:cs typeface="Arial" panose="020B0604020202020204" pitchFamily="34" charset="0"/>
              </a:rPr>
              <a:t>)-Unterfranken</a:t>
            </a:r>
          </a:p>
          <a:p>
            <a:pPr marL="628650" lvl="1" indent="-171450">
              <a:buFont typeface="Arial" panose="020B0604020202020204" pitchFamily="34" charset="0"/>
              <a:buChar char="•"/>
              <a:defRPr/>
            </a:pPr>
            <a:r>
              <a:rPr lang="de-DE" altLang="de-DE" sz="1200" dirty="0" err="1">
                <a:cs typeface="Arial" panose="020B0604020202020204" pitchFamily="34" charset="0"/>
              </a:rPr>
              <a:t>Famulaturprojekt</a:t>
            </a:r>
            <a:r>
              <a:rPr lang="de-DE" altLang="de-DE" sz="1200" dirty="0">
                <a:cs typeface="Arial" panose="020B0604020202020204" pitchFamily="34" charset="0"/>
              </a:rPr>
              <a:t> "Main Sommer“</a:t>
            </a:r>
          </a:p>
          <a:p>
            <a:pPr marL="628650" lvl="1" indent="-171450">
              <a:buFont typeface="Arial" panose="020B0604020202020204" pitchFamily="34" charset="0"/>
              <a:buChar char="•"/>
              <a:defRPr/>
            </a:pPr>
            <a:r>
              <a:rPr lang="de-DE" altLang="de-DE" sz="1200" dirty="0">
                <a:cs typeface="Arial" panose="020B0604020202020204" pitchFamily="34" charset="0"/>
              </a:rPr>
              <a:t>Praktisches Jahr (PJ)-Programm</a:t>
            </a:r>
          </a:p>
          <a:p>
            <a:pPr marL="628650" lvl="1" indent="-171450">
              <a:buFont typeface="Arial" panose="020B0604020202020204" pitchFamily="34" charset="0"/>
              <a:buChar char="•"/>
              <a:defRPr/>
            </a:pPr>
            <a:r>
              <a:rPr lang="de-DE" altLang="de-DE" sz="1200" dirty="0">
                <a:cs typeface="Arial" panose="020B0604020202020204" pitchFamily="34" charset="0"/>
              </a:rPr>
              <a:t>Fortbildungsreihe für alle Ärztinnen und Ärzte des Landkreises</a:t>
            </a:r>
          </a:p>
          <a:p>
            <a:pPr marL="628650" lvl="1" indent="-171450">
              <a:buFont typeface="Arial" panose="020B0604020202020204" pitchFamily="34" charset="0"/>
              <a:buChar char="•"/>
              <a:defRPr/>
            </a:pPr>
            <a:r>
              <a:rPr lang="de-DE" altLang="de-DE" sz="1200" dirty="0">
                <a:cs typeface="Arial" panose="020B0604020202020204" pitchFamily="34" charset="0"/>
              </a:rPr>
              <a:t>Etablierung eines Newsletters für „Nachwuchsärzte“</a:t>
            </a:r>
          </a:p>
          <a:p>
            <a:pPr marL="171450" indent="-171450">
              <a:buFont typeface="Arial" panose="020B0604020202020204" pitchFamily="34" charset="0"/>
              <a:buChar char="•"/>
              <a:defRPr/>
            </a:pPr>
            <a:r>
              <a:rPr lang="de-DE" altLang="de-DE" sz="1200" dirty="0">
                <a:cs typeface="Arial" panose="020B0604020202020204" pitchFamily="34" charset="0"/>
              </a:rPr>
              <a:t>Koordination durch die Geschäftsstelle der </a:t>
            </a:r>
            <a:r>
              <a:rPr lang="de-DE" sz="1200" dirty="0"/>
              <a:t>Gesundheitsregion</a:t>
            </a:r>
            <a:r>
              <a:rPr lang="de-DE" sz="1200" baseline="30000" dirty="0"/>
              <a:t>plus</a:t>
            </a:r>
            <a:r>
              <a:rPr lang="de-DE" altLang="de-DE" sz="1200" dirty="0">
                <a:cs typeface="Arial" panose="020B0604020202020204" pitchFamily="34" charset="0"/>
              </a:rPr>
              <a:t> Landkreis </a:t>
            </a:r>
            <a:r>
              <a:rPr lang="de-DE" altLang="de-DE" sz="1200" dirty="0" err="1">
                <a:cs typeface="Arial" panose="020B0604020202020204" pitchFamily="34" charset="0"/>
              </a:rPr>
              <a:t>Haßberge</a:t>
            </a:r>
            <a:r>
              <a:rPr lang="de-DE" altLang="de-DE" sz="1200" dirty="0">
                <a:cs typeface="Arial" panose="020B0604020202020204" pitchFamily="34" charset="0"/>
              </a:rPr>
              <a:t>, Unterstützung  u. a. durch Vertreter der niedergelassenen Ärzteschaft, Kliniken, Universität, BRK-Kreisverband, Landkreis, Bayerischer Hausärzteverband</a:t>
            </a:r>
          </a:p>
          <a:p>
            <a:pPr>
              <a:defRPr/>
            </a:pPr>
            <a:endParaRPr lang="de-DE" altLang="de-DE" sz="600" dirty="0">
              <a:solidFill>
                <a:srgbClr val="FF0000"/>
              </a:solidFill>
              <a:cs typeface="Arial" panose="020B0604020202020204" pitchFamily="34" charset="0"/>
            </a:endParaRPr>
          </a:p>
          <a:p>
            <a:pPr>
              <a:defRPr/>
            </a:pPr>
            <a:r>
              <a:rPr lang="de-DE" altLang="de-DE" sz="1200" b="1" dirty="0">
                <a:cs typeface="Arial" panose="020B0604020202020204" pitchFamily="34" charset="0"/>
              </a:rPr>
              <a:t>zentrale Ziele:</a:t>
            </a:r>
          </a:p>
          <a:p>
            <a:pPr marL="171450" lvl="1" indent="-171450">
              <a:buFont typeface="Arial" panose="020B0604020202020204" pitchFamily="34" charset="0"/>
              <a:buChar char="•"/>
              <a:defRPr/>
            </a:pPr>
            <a:r>
              <a:rPr lang="de-DE" sz="1200" dirty="0"/>
              <a:t>Unterstützung bei der Sicherstellung der medizinischen Versorgung </a:t>
            </a:r>
          </a:p>
          <a:p>
            <a:pPr marL="171450" lvl="1" indent="-171450">
              <a:buFont typeface="Arial" panose="020B0604020202020204" pitchFamily="34" charset="0"/>
              <a:buChar char="•"/>
              <a:defRPr/>
            </a:pPr>
            <a:r>
              <a:rPr lang="de-DE" sz="1200" dirty="0"/>
              <a:t>Attraktivitätssteigerung der Region, auch für bereits niedergelassene Ärztinnen und Ärzte</a:t>
            </a:r>
            <a:endParaRPr lang="de-DE" sz="600" dirty="0">
              <a:solidFill>
                <a:srgbClr val="FF0000"/>
              </a:solidFill>
              <a:cs typeface="Arial" panose="020B0604020202020204" pitchFamily="34" charset="0"/>
            </a:endParaRPr>
          </a:p>
        </p:txBody>
      </p:sp>
      <p:sp>
        <p:nvSpPr>
          <p:cNvPr id="60422" name="Rechteck 10"/>
          <p:cNvSpPr>
            <a:spLocks noChangeArrowheads="1"/>
          </p:cNvSpPr>
          <p:nvPr/>
        </p:nvSpPr>
        <p:spPr bwMode="auto">
          <a:xfrm>
            <a:off x="7288213" y="4140200"/>
            <a:ext cx="16859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r>
              <a:rPr lang="de-DE" altLang="de-DE" sz="1000">
                <a:solidFill>
                  <a:schemeClr val="tx1"/>
                </a:solidFill>
              </a:rPr>
              <a:t>Stand: Januar 2021</a:t>
            </a:r>
          </a:p>
        </p:txBody>
      </p:sp>
      <p:graphicFrame>
        <p:nvGraphicFramePr>
          <p:cNvPr id="20" name="Inhaltsplatzhalter 8"/>
          <p:cNvGraphicFramePr>
            <a:graphicFrameLocks noGrp="1"/>
          </p:cNvGraphicFramePr>
          <p:nvPr>
            <p:ph idx="1"/>
          </p:nvPr>
        </p:nvGraphicFramePr>
        <p:xfrm>
          <a:off x="382500" y="4550880"/>
          <a:ext cx="8396226" cy="167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0424" name="Grafik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8113" y="1985963"/>
            <a:ext cx="21590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45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bgerundetes Rechteck 2"/>
          <p:cNvSpPr>
            <a:spLocks noChangeArrowheads="1"/>
          </p:cNvSpPr>
          <p:nvPr/>
        </p:nvSpPr>
        <p:spPr bwMode="auto">
          <a:xfrm>
            <a:off x="457200" y="1406525"/>
            <a:ext cx="8420100" cy="4573588"/>
          </a:xfrm>
          <a:prstGeom prst="roundRect">
            <a:avLst>
              <a:gd name="adj" fmla="val 4412"/>
            </a:avLst>
          </a:prstGeom>
          <a:noFill/>
          <a:ln w="349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de-DE" altLang="de-DE" sz="1800" b="0">
              <a:solidFill>
                <a:schemeClr val="tx1"/>
              </a:solidFill>
            </a:endParaRPr>
          </a:p>
        </p:txBody>
      </p:sp>
      <p:sp>
        <p:nvSpPr>
          <p:cNvPr id="74755"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1ED6C355-6E97-4648-903E-1821A7BE9547}" type="slidenum">
              <a:rPr lang="en-US" altLang="de-DE" sz="1000" b="0" smtClean="0">
                <a:solidFill>
                  <a:srgbClr val="1160A0"/>
                </a:solidFill>
              </a:rPr>
              <a:pPr>
                <a:spcBef>
                  <a:spcPct val="0"/>
                </a:spcBef>
              </a:pPr>
              <a:t>18</a:t>
            </a:fld>
            <a:endParaRPr lang="en-US" altLang="de-DE" sz="1000" b="0">
              <a:solidFill>
                <a:srgbClr val="1160A0"/>
              </a:solidFill>
            </a:endParaRPr>
          </a:p>
        </p:txBody>
      </p:sp>
      <p:sp>
        <p:nvSpPr>
          <p:cNvPr id="74756" name="Rectangle 42"/>
          <p:cNvSpPr>
            <a:spLocks noGrp="1" noChangeArrowheads="1"/>
          </p:cNvSpPr>
          <p:nvPr>
            <p:ph type="body" idx="1"/>
          </p:nvPr>
        </p:nvSpPr>
        <p:spPr>
          <a:xfrm>
            <a:off x="622300" y="1471613"/>
            <a:ext cx="8255000" cy="4581525"/>
          </a:xfrm>
        </p:spPr>
        <p:txBody>
          <a:bodyPr/>
          <a:lstStyle/>
          <a:p>
            <a:pPr marL="0" indent="0" eaLnBrk="1" hangingPunct="1"/>
            <a:r>
              <a:rPr lang="de-DE" altLang="de-DE"/>
              <a:t>Kontakt</a:t>
            </a:r>
            <a:endParaRPr lang="de-DE" altLang="de-DE" b="0"/>
          </a:p>
          <a:p>
            <a:pPr marL="0" indent="0" eaLnBrk="1" hangingPunct="1"/>
            <a:r>
              <a:rPr lang="de-DE" altLang="de-DE" b="0"/>
              <a:t>Oliver Legler</a:t>
            </a:r>
          </a:p>
          <a:p>
            <a:pPr marL="0" indent="0" eaLnBrk="1" hangingPunct="1"/>
            <a:r>
              <a:rPr lang="de-DE" altLang="de-DE" b="0"/>
              <a:t>Bayerisches Landesamt für Gesundheit und Lebensmittelsicherheit</a:t>
            </a:r>
          </a:p>
          <a:p>
            <a:pPr marL="0" indent="0" eaLnBrk="1" hangingPunct="1"/>
            <a:r>
              <a:rPr lang="de-DE" altLang="de-DE" b="0"/>
              <a:t>GP3: Bayerische Gesundheitsagentur, Gesundheitsversorgung</a:t>
            </a:r>
          </a:p>
          <a:p>
            <a:pPr marL="0" indent="0" eaLnBrk="1" hangingPunct="1"/>
            <a:r>
              <a:rPr lang="de-DE" altLang="de-DE" b="0"/>
              <a:t>Kommunalbüro für ärztliche Versorgung</a:t>
            </a:r>
          </a:p>
          <a:p>
            <a:pPr marL="0" indent="0" eaLnBrk="1" hangingPunct="1"/>
            <a:r>
              <a:rPr lang="de-DE" altLang="de-DE" b="0"/>
              <a:t>Bayerisches Haus der Gesundheit</a:t>
            </a:r>
          </a:p>
          <a:p>
            <a:pPr marL="0" indent="0" eaLnBrk="1" hangingPunct="1"/>
            <a:r>
              <a:rPr lang="de-DE" altLang="de-DE" b="0"/>
              <a:t>Schweinauer Hauptstraße 80</a:t>
            </a:r>
          </a:p>
          <a:p>
            <a:pPr marL="0" indent="0" eaLnBrk="1" hangingPunct="1"/>
            <a:r>
              <a:rPr lang="de-DE" altLang="de-DE" b="0"/>
              <a:t>90441 Nürnberg</a:t>
            </a:r>
          </a:p>
          <a:p>
            <a:pPr marL="0" indent="0" eaLnBrk="1" hangingPunct="1"/>
            <a:endParaRPr lang="de-DE" altLang="de-DE" sz="500" b="0"/>
          </a:p>
          <a:p>
            <a:pPr marL="0" indent="0" eaLnBrk="1" hangingPunct="1"/>
            <a:r>
              <a:rPr lang="de-DE" altLang="de-DE" b="0"/>
              <a:t>E-Mail: Kommunalbuero-Gesundheit@lgl.bayern.de</a:t>
            </a:r>
          </a:p>
          <a:p>
            <a:pPr marL="0" indent="0" eaLnBrk="1" hangingPunct="1"/>
            <a:r>
              <a:rPr lang="de-DE" altLang="de-DE" b="0"/>
              <a:t>Telefon: 09131 6808-2914</a:t>
            </a:r>
          </a:p>
          <a:p>
            <a:pPr marL="0" indent="0" eaLnBrk="1" hangingPunct="1"/>
            <a:r>
              <a:rPr lang="de-DE" altLang="de-DE" b="0"/>
              <a:t>Internet: www.lgl.bayern.de/kb</a:t>
            </a:r>
          </a:p>
        </p:txBody>
      </p:sp>
      <p:sp>
        <p:nvSpPr>
          <p:cNvPr id="7" name="Abgerundetes Rechteck 6"/>
          <p:cNvSpPr/>
          <p:nvPr/>
        </p:nvSpPr>
        <p:spPr bwMode="auto">
          <a:xfrm>
            <a:off x="450850" y="215900"/>
            <a:ext cx="8420100" cy="1117600"/>
          </a:xfrm>
          <a:prstGeom prst="roundRect">
            <a:avLst/>
          </a:prstGeom>
          <a:solidFill>
            <a:srgbClr val="0077B2"/>
          </a:solidFill>
          <a:ln w="9525" cap="flat" cmpd="sng" algn="ctr">
            <a:noFill/>
            <a:prstDash val="solid"/>
            <a:round/>
            <a:headEnd type="none" w="med" len="med"/>
            <a:tailEnd type="none" w="med" len="med"/>
          </a:ln>
          <a:effectLst/>
        </p:spPr>
        <p:txBody>
          <a:bodyPr/>
          <a:lstStyle/>
          <a:p>
            <a:pPr algn="ctr" eaLnBrk="1" hangingPunct="1">
              <a:defRPr/>
            </a:pPr>
            <a:endParaRPr lang="de-DE" sz="200" b="1" dirty="0">
              <a:solidFill>
                <a:schemeClr val="bg1"/>
              </a:solidFill>
              <a:latin typeface="Arial Rounded MT Bold" panose="020F0704030504030204" pitchFamily="34" charset="0"/>
            </a:endParaRPr>
          </a:p>
          <a:p>
            <a:pPr algn="ctr" eaLnBrk="1" hangingPunct="1">
              <a:defRPr/>
            </a:pPr>
            <a:endParaRPr lang="de-DE" sz="1000" b="1" dirty="0">
              <a:solidFill>
                <a:schemeClr val="bg1"/>
              </a:solidFill>
              <a:latin typeface="+mn-lt"/>
            </a:endParaRPr>
          </a:p>
          <a:p>
            <a:pPr algn="ctr" eaLnBrk="1" hangingPunct="1">
              <a:defRPr/>
            </a:pPr>
            <a:r>
              <a:rPr lang="de-DE" sz="1700" b="1" dirty="0">
                <a:solidFill>
                  <a:srgbClr val="FFFFFF"/>
                </a:solidFill>
                <a:latin typeface="Arial"/>
              </a:rPr>
              <a:t>Das Kommunalbüro für ärztliche Versorgung unterstützt Sie bei Bedarf gerne!</a:t>
            </a:r>
          </a:p>
          <a:p>
            <a:pPr algn="ctr" eaLnBrk="1" hangingPunct="1">
              <a:defRPr/>
            </a:pPr>
            <a:r>
              <a:rPr lang="de-DE" sz="1700" b="1" dirty="0">
                <a:solidFill>
                  <a:srgbClr val="FFFFFF"/>
                </a:solidFill>
                <a:latin typeface="Arial"/>
              </a:rPr>
              <a:t>Sprechen Sie uns an…</a:t>
            </a:r>
            <a:endParaRPr lang="de-DE" sz="1700" dirty="0">
              <a:solidFill>
                <a:srgbClr val="000000"/>
              </a:solidFill>
              <a:latin typeface="Arial" charset="0"/>
            </a:endParaRPr>
          </a:p>
        </p:txBody>
      </p:sp>
      <p:sp>
        <p:nvSpPr>
          <p:cNvPr id="74758" name="Fußzeilenplatzhalter 1"/>
          <p:cNvSpPr>
            <a:spLocks noGrp="1"/>
          </p:cNvSpPr>
          <p:nvPr>
            <p:ph type="ftr" sz="quarter" idx="10"/>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chemeClr val="tx2"/>
                </a:solidFill>
              </a:rPr>
              <a:t>Kommunalbüro für ärztliche Versorgung – Legler – 26.11.2025</a:t>
            </a:r>
          </a:p>
        </p:txBody>
      </p:sp>
    </p:spTree>
    <p:extLst>
      <p:ext uri="{BB962C8B-B14F-4D97-AF65-F5344CB8AC3E}">
        <p14:creationId xmlns:p14="http://schemas.microsoft.com/office/powerpoint/2010/main" val="133242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nhaltsplatzhalter 1"/>
          <p:cNvSpPr>
            <a:spLocks noGrp="1"/>
          </p:cNvSpPr>
          <p:nvPr>
            <p:ph idx="1"/>
          </p:nvPr>
        </p:nvSpPr>
        <p:spPr>
          <a:xfrm>
            <a:off x="450850" y="1376363"/>
            <a:ext cx="8426450" cy="4392612"/>
          </a:xfrm>
        </p:spPr>
        <p:txBody>
          <a:bodyPr/>
          <a:lstStyle/>
          <a:p>
            <a:pPr marL="457200" indent="-457200">
              <a:buFontTx/>
              <a:buAutoNum type="arabicPeriod"/>
              <a:defRPr/>
            </a:pPr>
            <a:r>
              <a:rPr lang="de-DE" altLang="de-DE" b="0" dirty="0">
                <a:solidFill>
                  <a:schemeClr val="tx1"/>
                </a:solidFill>
              </a:rPr>
              <a:t>Kurzvorstellung des Kommunalbüros für ärztliche Versorgung im Bayerischen Landesamt für Gesundheit und Lebensmittelsicherheit</a:t>
            </a:r>
          </a:p>
          <a:p>
            <a:pPr marL="457200" indent="-457200">
              <a:buFontTx/>
              <a:buAutoNum type="arabicPeriod"/>
              <a:defRPr/>
            </a:pPr>
            <a:r>
              <a:rPr lang="de-DE" altLang="de-DE" b="0" dirty="0">
                <a:solidFill>
                  <a:schemeClr val="tx1"/>
                </a:solidFill>
              </a:rPr>
              <a:t>Zentrale Entwicklungen in der medizinischen Gesundheitsversorgung </a:t>
            </a:r>
          </a:p>
          <a:p>
            <a:pPr marL="457200" indent="-457200">
              <a:buFontTx/>
              <a:buAutoNum type="arabicPeriod"/>
              <a:defRPr/>
            </a:pPr>
            <a:r>
              <a:rPr lang="de-DE" altLang="de-DE" b="0" dirty="0">
                <a:solidFill>
                  <a:schemeClr val="tx1"/>
                </a:solidFill>
              </a:rPr>
              <a:t>Handlungsoptionen auf kommunaler Ebene</a:t>
            </a:r>
          </a:p>
          <a:p>
            <a:pPr marL="457200" indent="-457200">
              <a:buFontTx/>
              <a:buAutoNum type="arabicPeriod"/>
              <a:defRPr/>
            </a:pPr>
            <a:r>
              <a:rPr lang="de-DE" altLang="de-DE" b="0" dirty="0">
                <a:solidFill>
                  <a:schemeClr val="tx1"/>
                </a:solidFill>
              </a:rPr>
              <a:t>Anhang: Beispiele für regionale Lösungsansätze</a:t>
            </a:r>
          </a:p>
          <a:p>
            <a:pPr marL="0" indent="0">
              <a:defRPr/>
            </a:pPr>
            <a:r>
              <a:rPr lang="de-DE" altLang="de-DE" b="0" dirty="0">
                <a:solidFill>
                  <a:schemeClr val="tx1"/>
                </a:solidFill>
              </a:rPr>
              <a:t>	</a:t>
            </a:r>
          </a:p>
        </p:txBody>
      </p:sp>
      <p:sp>
        <p:nvSpPr>
          <p:cNvPr id="19459" name="Titel 2"/>
          <p:cNvSpPr>
            <a:spLocks noGrp="1"/>
          </p:cNvSpPr>
          <p:nvPr>
            <p:ph type="title"/>
          </p:nvPr>
        </p:nvSpPr>
        <p:spPr/>
        <p:txBody>
          <a:bodyPr/>
          <a:lstStyle/>
          <a:p>
            <a:r>
              <a:rPr lang="de-DE" altLang="de-DE" b="1" dirty="0"/>
              <a:t>Agenda</a:t>
            </a:r>
          </a:p>
        </p:txBody>
      </p:sp>
      <p:sp>
        <p:nvSpPr>
          <p:cNvPr id="19460"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5D732BD0-5E0A-4BE8-A9A2-E8A8CF675C49}" type="slidenum">
              <a:rPr lang="en-US" altLang="de-DE" sz="1000" b="0" smtClean="0">
                <a:solidFill>
                  <a:srgbClr val="1160A0"/>
                </a:solidFill>
              </a:rPr>
              <a:pPr>
                <a:spcBef>
                  <a:spcPct val="0"/>
                </a:spcBef>
              </a:pPr>
              <a:t>2</a:t>
            </a:fld>
            <a:endParaRPr lang="en-US" altLang="de-DE" sz="1000" b="0">
              <a:solidFill>
                <a:srgbClr val="1160A0"/>
              </a:solidFill>
            </a:endParaRPr>
          </a:p>
        </p:txBody>
      </p:sp>
      <p:sp>
        <p:nvSpPr>
          <p:cNvPr id="19461" name="Fußzeilenplatzhalter 1"/>
          <p:cNvSpPr>
            <a:spLocks noGrp="1"/>
          </p:cNvSpPr>
          <p:nvPr>
            <p:ph type="ftr" sz="quarter" idx="10"/>
          </p:nvPr>
        </p:nvSpPr>
        <p:spPr>
          <a:xfrm>
            <a:off x="2806700" y="6519863"/>
            <a:ext cx="5541963" cy="238125"/>
          </a:xfrm>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chemeClr val="tx2"/>
                </a:solidFill>
              </a:rPr>
              <a:t>Kommunalbüro für ärztliche Versorgung – Legler – 26.11.2025</a:t>
            </a:r>
            <a:endParaRPr lang="de-DE" altLang="de-DE" sz="1000" b="0" dirty="0">
              <a:solidFill>
                <a:schemeClr val="tx2"/>
              </a:solidFill>
            </a:endParaRPr>
          </a:p>
        </p:txBody>
      </p:sp>
      <p:grpSp>
        <p:nvGrpSpPr>
          <p:cNvPr id="19462" name="Gruppieren 1"/>
          <p:cNvGrpSpPr>
            <a:grpSpLocks/>
          </p:cNvGrpSpPr>
          <p:nvPr/>
        </p:nvGrpSpPr>
        <p:grpSpPr bwMode="auto">
          <a:xfrm>
            <a:off x="7432675" y="4751388"/>
            <a:ext cx="1527175" cy="1393825"/>
            <a:chOff x="7118350" y="4567238"/>
            <a:chExt cx="1817688" cy="1625600"/>
          </a:xfrm>
        </p:grpSpPr>
        <p:pic>
          <p:nvPicPr>
            <p:cNvPr id="1946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8350" y="4567238"/>
              <a:ext cx="1763713" cy="149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8213" y="6011863"/>
              <a:ext cx="16478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2997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1"/>
          </p:nvPr>
        </p:nvSpPr>
        <p:spPr/>
        <p:txBody>
          <a:bodyPr/>
          <a:lstStyle/>
          <a:p>
            <a:fld id="{2531DFC1-265B-4FBF-BECE-7DF93EC64FFE}" type="slidenum">
              <a:rPr lang="en-US" altLang="de-DE" smtClean="0"/>
              <a:pPr/>
              <a:t>3</a:t>
            </a:fld>
            <a:endParaRPr lang="en-US" altLang="de-DE"/>
          </a:p>
        </p:txBody>
      </p:sp>
      <p:sp>
        <p:nvSpPr>
          <p:cNvPr id="5" name="Fußzeilenplatzhalter 4"/>
          <p:cNvSpPr>
            <a:spLocks noGrp="1"/>
          </p:cNvSpPr>
          <p:nvPr>
            <p:ph type="ftr" sz="quarter" idx="10"/>
          </p:nvPr>
        </p:nvSpPr>
        <p:spPr/>
        <p:txBody>
          <a:bodyPr/>
          <a:lstStyle/>
          <a:p>
            <a:r>
              <a:rPr lang="de-DE" altLang="de-DE"/>
              <a:t>Kommunalbüro für ärztliche Versorgung – Legler – 26.11.2025</a:t>
            </a:r>
          </a:p>
        </p:txBody>
      </p:sp>
      <p:sp>
        <p:nvSpPr>
          <p:cNvPr id="3" name="Inhaltsplatzhalter 2"/>
          <p:cNvSpPr>
            <a:spLocks noGrp="1"/>
          </p:cNvSpPr>
          <p:nvPr>
            <p:ph sz="half" idx="1"/>
          </p:nvPr>
        </p:nvSpPr>
        <p:spPr>
          <a:xfrm>
            <a:off x="450850" y="1627188"/>
            <a:ext cx="8096802" cy="4141787"/>
          </a:xfrm>
        </p:spPr>
        <p:txBody>
          <a:bodyPr/>
          <a:lstStyle/>
          <a:p>
            <a:pPr>
              <a:defRPr/>
            </a:pPr>
            <a:r>
              <a:rPr lang="de-DE" altLang="de-DE" sz="2000" b="0" dirty="0"/>
              <a:t>Das Kommunalbüro als </a:t>
            </a:r>
            <a:r>
              <a:rPr lang="de-DE" altLang="de-DE" sz="2000" dirty="0"/>
              <a:t>bayernweit tätiges Kompetenzzentrum</a:t>
            </a:r>
            <a:endParaRPr lang="de-DE" altLang="de-DE" sz="2000" b="0" dirty="0"/>
          </a:p>
          <a:p>
            <a:pPr marL="342900" indent="-342900">
              <a:buClr>
                <a:srgbClr val="0077B2"/>
              </a:buClr>
              <a:buFont typeface="Arial" panose="020B0604020202020204" pitchFamily="34" charset="0"/>
              <a:buChar char="•"/>
              <a:defRPr/>
            </a:pPr>
            <a:r>
              <a:rPr lang="de-DE" altLang="de-DE" sz="2000" dirty="0"/>
              <a:t>bietet Kommunen </a:t>
            </a:r>
            <a:r>
              <a:rPr lang="de-DE" altLang="de-DE" sz="2000" b="0" dirty="0"/>
              <a:t>eine </a:t>
            </a:r>
            <a:r>
              <a:rPr lang="de-DE" altLang="de-DE" sz="2000" dirty="0"/>
              <a:t>individuelle Fachberatung</a:t>
            </a:r>
            <a:r>
              <a:rPr lang="de-DE" altLang="de-DE" sz="2000" b="0" dirty="0"/>
              <a:t> zur ambulanten medizinischen Versorgung im Sinne der „Hilfe zur Selbsthilfe“.</a:t>
            </a:r>
          </a:p>
          <a:p>
            <a:pPr marL="342900" indent="-342900">
              <a:buClr>
                <a:srgbClr val="0077B2"/>
              </a:buClr>
              <a:buFont typeface="Arial" panose="020B0604020202020204" pitchFamily="34" charset="0"/>
              <a:buChar char="•"/>
              <a:defRPr/>
            </a:pPr>
            <a:r>
              <a:rPr lang="de-DE" altLang="de-DE" sz="2000" dirty="0"/>
              <a:t>informiert über Hintergründe, Strukturen und Ansprechpartner</a:t>
            </a:r>
            <a:r>
              <a:rPr lang="de-DE" altLang="de-DE" sz="2000" b="0" dirty="0"/>
              <a:t> der Versorgung sowie über präventive Handlungsstrategien.</a:t>
            </a:r>
          </a:p>
          <a:p>
            <a:pPr marL="342900" indent="-342900">
              <a:buClr>
                <a:srgbClr val="0077B2"/>
              </a:buClr>
              <a:buFont typeface="Arial" panose="020B0604020202020204" pitchFamily="34" charset="0"/>
              <a:buChar char="•"/>
              <a:defRPr/>
            </a:pPr>
            <a:r>
              <a:rPr lang="de-DE" altLang="de-DE" sz="2000" dirty="0"/>
              <a:t>berät bei Problemen</a:t>
            </a:r>
            <a:r>
              <a:rPr lang="de-DE" altLang="de-DE" sz="2000" b="0" dirty="0"/>
              <a:t> zur Verbesserung der Versorgung.</a:t>
            </a:r>
          </a:p>
          <a:p>
            <a:pPr marL="342900" indent="-342900">
              <a:buClr>
                <a:srgbClr val="0077B2"/>
              </a:buClr>
              <a:buFont typeface="Arial" panose="020B0604020202020204" pitchFamily="34" charset="0"/>
              <a:buChar char="•"/>
              <a:defRPr/>
            </a:pPr>
            <a:r>
              <a:rPr lang="de-DE" altLang="de-DE" sz="2000" dirty="0"/>
              <a:t>unterstützt bei der Suche</a:t>
            </a:r>
            <a:r>
              <a:rPr lang="de-DE" altLang="de-DE" sz="2000" b="0" dirty="0"/>
              <a:t> nach </a:t>
            </a:r>
            <a:r>
              <a:rPr lang="de-DE" altLang="de-DE" sz="2000" dirty="0"/>
              <a:t>Lösungsoptionen</a:t>
            </a:r>
            <a:r>
              <a:rPr lang="de-DE" altLang="de-DE" sz="2000" b="0" dirty="0"/>
              <a:t>.</a:t>
            </a:r>
          </a:p>
          <a:p>
            <a:pPr>
              <a:buClr>
                <a:srgbClr val="0077B2"/>
              </a:buClr>
              <a:buFontTx/>
              <a:buChar char="•"/>
              <a:defRPr/>
            </a:pPr>
            <a:endParaRPr lang="de-DE" altLang="de-DE" sz="1000" b="0" dirty="0"/>
          </a:p>
          <a:p>
            <a:pPr marL="0" indent="0" eaLnBrk="1" hangingPunct="1">
              <a:buClr>
                <a:srgbClr val="0077B2"/>
              </a:buClr>
              <a:defRPr/>
            </a:pPr>
            <a:r>
              <a:rPr lang="de-DE" altLang="de-DE" sz="2000" dirty="0"/>
              <a:t>Zielgruppe:</a:t>
            </a:r>
          </a:p>
          <a:p>
            <a:pPr marL="342900" indent="-342900" eaLnBrk="1" hangingPunct="1">
              <a:buClr>
                <a:srgbClr val="0077B2"/>
              </a:buClr>
              <a:buFont typeface="Arial" panose="020B0604020202020204" pitchFamily="34" charset="0"/>
              <a:buChar char="•"/>
              <a:defRPr/>
            </a:pPr>
            <a:r>
              <a:rPr lang="de-DE" altLang="de-DE" sz="2000" b="0" dirty="0"/>
              <a:t>Verantwortungsträgerinnen und Verantwortungsträger aus Kommunalpolitik und -verwaltung in Bayern, welche die ärztliche Versorgung voranbringen wollen.</a:t>
            </a:r>
          </a:p>
        </p:txBody>
      </p:sp>
      <p:sp>
        <p:nvSpPr>
          <p:cNvPr id="2" name="Titel 1"/>
          <p:cNvSpPr>
            <a:spLocks noGrp="1"/>
          </p:cNvSpPr>
          <p:nvPr>
            <p:ph type="title"/>
          </p:nvPr>
        </p:nvSpPr>
        <p:spPr>
          <a:xfrm>
            <a:off x="450850" y="300955"/>
            <a:ext cx="8426450" cy="685800"/>
          </a:xfrm>
        </p:spPr>
        <p:txBody>
          <a:bodyPr/>
          <a:lstStyle/>
          <a:p>
            <a:r>
              <a:rPr lang="de-DE" altLang="de-DE" b="1" dirty="0"/>
              <a:t>Aufgaben </a:t>
            </a:r>
            <a:r>
              <a:rPr lang="de-DE" altLang="de-DE" dirty="0"/>
              <a:t>und</a:t>
            </a:r>
            <a:r>
              <a:rPr lang="de-DE" altLang="de-DE" b="1" dirty="0"/>
              <a:t> Zielgruppe </a:t>
            </a:r>
            <a:r>
              <a:rPr lang="de-DE" altLang="de-DE" dirty="0"/>
              <a:t>des </a:t>
            </a:r>
            <a:r>
              <a:rPr lang="de-DE" altLang="de-DE" b="1" dirty="0"/>
              <a:t>Kommunalbüros für ärztliche Versorgung</a:t>
            </a:r>
            <a:r>
              <a:rPr lang="de-DE" altLang="de-DE" dirty="0"/>
              <a:t> im </a:t>
            </a:r>
            <a:r>
              <a:rPr lang="de-DE" altLang="de-DE" dirty="0">
                <a:solidFill>
                  <a:srgbClr val="0077B2"/>
                </a:solidFill>
              </a:rPr>
              <a:t>Bayerischen Landesamt für Gesundheit und Lebensmittelsicherheit (LGL)</a:t>
            </a:r>
            <a:endParaRPr lang="de-DE" dirty="0"/>
          </a:p>
        </p:txBody>
      </p:sp>
    </p:spTree>
    <p:extLst>
      <p:ext uri="{BB962C8B-B14F-4D97-AF65-F5344CB8AC3E}">
        <p14:creationId xmlns:p14="http://schemas.microsoft.com/office/powerpoint/2010/main" val="53620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A642207-9ED6-9278-B0FE-4136A08AAB48}"/>
              </a:ext>
            </a:extLst>
          </p:cNvPr>
          <p:cNvPicPr>
            <a:picLocks noChangeAspect="1"/>
          </p:cNvPicPr>
          <p:nvPr/>
        </p:nvPicPr>
        <p:blipFill>
          <a:blip r:embed="rId3"/>
          <a:stretch>
            <a:fillRect/>
          </a:stretch>
        </p:blipFill>
        <p:spPr>
          <a:xfrm>
            <a:off x="333984" y="1152373"/>
            <a:ext cx="8536966" cy="4810191"/>
          </a:xfrm>
          <a:prstGeom prst="rect">
            <a:avLst/>
          </a:prstGeom>
        </p:spPr>
      </p:pic>
      <p:sp>
        <p:nvSpPr>
          <p:cNvPr id="70659" name="Fußzeilenplatzhalter 3"/>
          <p:cNvSpPr>
            <a:spLocks noGrp="1"/>
          </p:cNvSpPr>
          <p:nvPr>
            <p:ph type="ftr" sz="quarter" idx="10"/>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chemeClr val="tx2"/>
                </a:solidFill>
              </a:rPr>
              <a:t>Kommunalbüro für ärztliche Versorgung – Legler – 26.11.2025</a:t>
            </a:r>
          </a:p>
        </p:txBody>
      </p:sp>
      <p:sp>
        <p:nvSpPr>
          <p:cNvPr id="70660"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DA8D2323-6FCA-4B22-96EF-DC0227FE9328}" type="slidenum">
              <a:rPr lang="en-US" altLang="de-DE" sz="1000" b="0" smtClean="0">
                <a:solidFill>
                  <a:srgbClr val="1160A0"/>
                </a:solidFill>
              </a:rPr>
              <a:pPr>
                <a:spcBef>
                  <a:spcPct val="0"/>
                </a:spcBef>
              </a:pPr>
              <a:t>4</a:t>
            </a:fld>
            <a:endParaRPr lang="en-US" altLang="de-DE" sz="1000" b="0" dirty="0">
              <a:solidFill>
                <a:srgbClr val="1160A0"/>
              </a:solidFill>
            </a:endParaRPr>
          </a:p>
        </p:txBody>
      </p:sp>
      <p:sp>
        <p:nvSpPr>
          <p:cNvPr id="70661" name="Rechteck 1"/>
          <p:cNvSpPr>
            <a:spLocks noChangeArrowheads="1"/>
          </p:cNvSpPr>
          <p:nvPr/>
        </p:nvSpPr>
        <p:spPr bwMode="auto">
          <a:xfrm>
            <a:off x="3817866" y="6113279"/>
            <a:ext cx="52181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r>
              <a:rPr lang="de-DE" altLang="de-DE" sz="900" b="0" dirty="0">
                <a:solidFill>
                  <a:schemeClr val="tx1"/>
                </a:solidFill>
              </a:rPr>
              <a:t>Quelle: Eigene Darstellung gemäß Bundesarztregisterdaten der KBV (2025); Stichtag: 31.12.2024 </a:t>
            </a:r>
          </a:p>
        </p:txBody>
      </p:sp>
      <p:sp>
        <p:nvSpPr>
          <p:cNvPr id="8" name="Titel 2"/>
          <p:cNvSpPr txBox="1">
            <a:spLocks/>
          </p:cNvSpPr>
          <p:nvPr/>
        </p:nvSpPr>
        <p:spPr bwMode="auto">
          <a:xfrm>
            <a:off x="306388" y="52900"/>
            <a:ext cx="8831262" cy="94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chemeClr val="tx2"/>
                </a:solidFill>
                <a:latin typeface="Arial" charset="0"/>
                <a:cs typeface="Arial" charset="0"/>
              </a:defRPr>
            </a:lvl6pPr>
            <a:lvl7pPr marL="914400" algn="l" rtl="0" fontAlgn="base">
              <a:spcBef>
                <a:spcPct val="0"/>
              </a:spcBef>
              <a:spcAft>
                <a:spcPct val="0"/>
              </a:spcAft>
              <a:defRPr sz="2400">
                <a:solidFill>
                  <a:schemeClr val="tx2"/>
                </a:solidFill>
                <a:latin typeface="Arial" charset="0"/>
                <a:cs typeface="Arial" charset="0"/>
              </a:defRPr>
            </a:lvl7pPr>
            <a:lvl8pPr marL="1371600" algn="l" rtl="0" fontAlgn="base">
              <a:spcBef>
                <a:spcPct val="0"/>
              </a:spcBef>
              <a:spcAft>
                <a:spcPct val="0"/>
              </a:spcAft>
              <a:defRPr sz="2400">
                <a:solidFill>
                  <a:schemeClr val="tx2"/>
                </a:solidFill>
                <a:latin typeface="Arial" charset="0"/>
                <a:cs typeface="Arial" charset="0"/>
              </a:defRPr>
            </a:lvl8pPr>
            <a:lvl9pPr marL="1828800" algn="l" rtl="0" fontAlgn="base">
              <a:spcBef>
                <a:spcPct val="0"/>
              </a:spcBef>
              <a:spcAft>
                <a:spcPct val="0"/>
              </a:spcAft>
              <a:defRPr sz="2400">
                <a:solidFill>
                  <a:schemeClr val="tx2"/>
                </a:solidFill>
                <a:latin typeface="Arial" charset="0"/>
                <a:cs typeface="Arial" charset="0"/>
              </a:defRPr>
            </a:lvl9pPr>
          </a:lstStyle>
          <a:p>
            <a:pPr>
              <a:defRPr/>
            </a:pPr>
            <a:r>
              <a:rPr lang="de-DE" altLang="de-DE" dirty="0">
                <a:solidFill>
                  <a:srgbClr val="0077B2"/>
                </a:solidFill>
              </a:rPr>
              <a:t>Zentrale Entwicklungen in der medizinischen Gesundheitsversorgung –</a:t>
            </a:r>
            <a:r>
              <a:rPr lang="de-DE" altLang="de-DE" b="1" dirty="0">
                <a:solidFill>
                  <a:srgbClr val="0077B2"/>
                </a:solidFill>
              </a:rPr>
              <a:t> Altersverteilung </a:t>
            </a:r>
            <a:r>
              <a:rPr lang="de-DE" altLang="de-DE" b="1" kern="0" dirty="0">
                <a:solidFill>
                  <a:srgbClr val="0077B2"/>
                </a:solidFill>
              </a:rPr>
              <a:t>Haus- und Fachärzte in Bayern</a:t>
            </a:r>
            <a:r>
              <a:rPr lang="de-DE" altLang="de-DE" kern="0" dirty="0">
                <a:solidFill>
                  <a:srgbClr val="0077B2"/>
                </a:solidFill>
              </a:rPr>
              <a:t>*</a:t>
            </a:r>
          </a:p>
        </p:txBody>
      </p:sp>
      <p:sp>
        <p:nvSpPr>
          <p:cNvPr id="9" name="Textfeld 8"/>
          <p:cNvSpPr txBox="1"/>
          <p:nvPr/>
        </p:nvSpPr>
        <p:spPr>
          <a:xfrm rot="20578732">
            <a:off x="1135663" y="1783559"/>
            <a:ext cx="2678113" cy="646113"/>
          </a:xfrm>
          <a:prstGeom prst="rect">
            <a:avLst/>
          </a:prstGeom>
          <a:solidFill>
            <a:schemeClr val="bg1">
              <a:lumMod val="85000"/>
            </a:schemeClr>
          </a:solidFill>
          <a:ln w="31750" cap="rnd">
            <a:solidFill>
              <a:srgbClr val="0077B2"/>
            </a:solidFill>
          </a:ln>
        </p:spPr>
        <p:txBody>
          <a:bodyPr>
            <a:spAutoFit/>
          </a:bodyPr>
          <a:lstStyle/>
          <a:p>
            <a:pPr>
              <a:defRPr/>
            </a:pPr>
            <a:r>
              <a:rPr lang="de-DE" b="1" dirty="0"/>
              <a:t>Generationswechsel </a:t>
            </a:r>
          </a:p>
          <a:p>
            <a:pPr>
              <a:defRPr/>
            </a:pPr>
            <a:r>
              <a:rPr lang="de-DE" dirty="0"/>
              <a:t>in der Ärzteschaft</a:t>
            </a:r>
          </a:p>
        </p:txBody>
      </p:sp>
      <p:sp>
        <p:nvSpPr>
          <p:cNvPr id="70664" name="Textfeld 7"/>
          <p:cNvSpPr txBox="1">
            <a:spLocks noChangeArrowheads="1"/>
          </p:cNvSpPr>
          <p:nvPr/>
        </p:nvSpPr>
        <p:spPr bwMode="auto">
          <a:xfrm>
            <a:off x="4038529" y="5906969"/>
            <a:ext cx="4929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r>
              <a:rPr lang="de-DE" altLang="de-DE" sz="1200" b="0" dirty="0"/>
              <a:t>*ohne psycholog. Psychotherapeuten</a:t>
            </a:r>
          </a:p>
        </p:txBody>
      </p:sp>
    </p:spTree>
    <p:extLst>
      <p:ext uri="{BB962C8B-B14F-4D97-AF65-F5344CB8AC3E}">
        <p14:creationId xmlns:p14="http://schemas.microsoft.com/office/powerpoint/2010/main" val="7322553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p:cNvPicPr>
            <a:picLocks noChangeAspect="1" noChangeArrowheads="1"/>
          </p:cNvPicPr>
          <p:nvPr/>
        </p:nvPicPr>
        <p:blipFill>
          <a:blip r:embed="rId3">
            <a:extLst>
              <a:ext uri="{28A0092B-C50C-407E-A947-70E740481C1C}">
                <a14:useLocalDpi xmlns:a14="http://schemas.microsoft.com/office/drawing/2010/main" val="0"/>
              </a:ext>
            </a:extLst>
          </a:blip>
          <a:srcRect l="34296" t="14401" r="33813" b="55882"/>
          <a:stretch>
            <a:fillRect/>
          </a:stretch>
        </p:blipFill>
        <p:spPr bwMode="auto">
          <a:xfrm>
            <a:off x="179388" y="2438400"/>
            <a:ext cx="4295775" cy="2501900"/>
          </a:xfrm>
          <a:prstGeom prst="rect">
            <a:avLst/>
          </a:prstGeom>
          <a:noFill/>
          <a:ln w="22225">
            <a:solidFill>
              <a:srgbClr val="0077B2"/>
            </a:solidFill>
            <a:miter lim="800000"/>
            <a:headEnd/>
            <a:tailEnd/>
          </a:ln>
          <a:extLst>
            <a:ext uri="{909E8E84-426E-40DD-AFC4-6F175D3DCCD1}">
              <a14:hiddenFill xmlns:a14="http://schemas.microsoft.com/office/drawing/2010/main">
                <a:solidFill>
                  <a:schemeClr val="accent1"/>
                </a:solidFill>
              </a14:hiddenFill>
            </a:ext>
          </a:extLst>
        </p:spPr>
      </p:pic>
      <p:sp>
        <p:nvSpPr>
          <p:cNvPr id="37891" name="Titel 2"/>
          <p:cNvSpPr>
            <a:spLocks noGrp="1"/>
          </p:cNvSpPr>
          <p:nvPr>
            <p:ph type="title"/>
          </p:nvPr>
        </p:nvSpPr>
        <p:spPr>
          <a:xfrm>
            <a:off x="185738" y="150813"/>
            <a:ext cx="8794750" cy="519112"/>
          </a:xfrm>
        </p:spPr>
        <p:txBody>
          <a:bodyPr/>
          <a:lstStyle/>
          <a:p>
            <a:r>
              <a:rPr lang="de-DE" altLang="de-DE" dirty="0"/>
              <a:t>Zentrale Entwicklungen in der medizinischen Gesundheitsversorgung – </a:t>
            </a:r>
            <a:r>
              <a:rPr lang="de-DE" altLang="de-DE" b="1" dirty="0"/>
              <a:t>„Schlagzeilen“</a:t>
            </a:r>
          </a:p>
        </p:txBody>
      </p:sp>
      <p:sp>
        <p:nvSpPr>
          <p:cNvPr id="37892"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189A6608-63D4-4F2F-B5B7-BC86C7860B35}" type="slidenum">
              <a:rPr lang="en-US" altLang="de-DE" sz="1000" b="0" smtClean="0">
                <a:solidFill>
                  <a:srgbClr val="1160A0"/>
                </a:solidFill>
              </a:rPr>
              <a:pPr>
                <a:spcBef>
                  <a:spcPct val="0"/>
                </a:spcBef>
              </a:pPr>
              <a:t>5</a:t>
            </a:fld>
            <a:endParaRPr lang="en-US" altLang="de-DE" sz="1000" b="0">
              <a:solidFill>
                <a:srgbClr val="1160A0"/>
              </a:solidFill>
            </a:endParaRPr>
          </a:p>
        </p:txBody>
      </p:sp>
      <p:sp>
        <p:nvSpPr>
          <p:cNvPr id="37893" name="Fußzeilenplatzhalter 3"/>
          <p:cNvSpPr>
            <a:spLocks noGrp="1"/>
          </p:cNvSpPr>
          <p:nvPr>
            <p:ph type="ftr" sz="quarter" idx="10"/>
          </p:nvPr>
        </p:nvSpPr>
        <p:spPr>
          <a:xfrm>
            <a:off x="2878138" y="6519863"/>
            <a:ext cx="5470525" cy="244475"/>
          </a:xfrm>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rgbClr val="0077B2"/>
                </a:solidFill>
              </a:rPr>
              <a:t>Kommunalbüro für ärztliche Versorgung – Legler – 26.11.2025</a:t>
            </a:r>
          </a:p>
        </p:txBody>
      </p:sp>
      <p:pic>
        <p:nvPicPr>
          <p:cNvPr id="37894" name="Picture 9"/>
          <p:cNvPicPr>
            <a:picLocks noChangeAspect="1" noChangeArrowheads="1"/>
          </p:cNvPicPr>
          <p:nvPr/>
        </p:nvPicPr>
        <p:blipFill>
          <a:blip r:embed="rId4">
            <a:extLst>
              <a:ext uri="{28A0092B-C50C-407E-A947-70E740481C1C}">
                <a14:useLocalDpi xmlns:a14="http://schemas.microsoft.com/office/drawing/2010/main" val="0"/>
              </a:ext>
            </a:extLst>
          </a:blip>
          <a:srcRect l="33052" t="19946" r="30850" b="71147"/>
          <a:stretch>
            <a:fillRect/>
          </a:stretch>
        </p:blipFill>
        <p:spPr bwMode="auto">
          <a:xfrm rot="-272491">
            <a:off x="127000" y="1220788"/>
            <a:ext cx="4333875" cy="668337"/>
          </a:xfrm>
          <a:prstGeom prst="rect">
            <a:avLst/>
          </a:prstGeom>
          <a:noFill/>
          <a:ln w="22225">
            <a:solidFill>
              <a:srgbClr val="0077B2"/>
            </a:solidFill>
            <a:miter lim="800000"/>
            <a:headEnd/>
            <a:tailEnd/>
          </a:ln>
          <a:extLst>
            <a:ext uri="{909E8E84-426E-40DD-AFC4-6F175D3DCCD1}">
              <a14:hiddenFill xmlns:a14="http://schemas.microsoft.com/office/drawing/2010/main">
                <a:solidFill>
                  <a:schemeClr val="accent1"/>
                </a:solidFill>
              </a14:hiddenFill>
            </a:ext>
          </a:extLst>
        </p:spPr>
      </p:pic>
      <p:pic>
        <p:nvPicPr>
          <p:cNvPr id="37895" name="Picture 2"/>
          <p:cNvPicPr>
            <a:picLocks noChangeAspect="1" noChangeArrowheads="1"/>
          </p:cNvPicPr>
          <p:nvPr/>
        </p:nvPicPr>
        <p:blipFill>
          <a:blip r:embed="rId5">
            <a:extLst>
              <a:ext uri="{28A0092B-C50C-407E-A947-70E740481C1C}">
                <a14:useLocalDpi xmlns:a14="http://schemas.microsoft.com/office/drawing/2010/main" val="0"/>
              </a:ext>
            </a:extLst>
          </a:blip>
          <a:srcRect l="19891" t="37263" r="49892" b="48582"/>
          <a:stretch>
            <a:fillRect/>
          </a:stretch>
        </p:blipFill>
        <p:spPr bwMode="auto">
          <a:xfrm rot="-257418">
            <a:off x="4778375" y="3119438"/>
            <a:ext cx="4125913" cy="1208087"/>
          </a:xfrm>
          <a:prstGeom prst="rect">
            <a:avLst/>
          </a:prstGeom>
          <a:noFill/>
          <a:ln w="22225">
            <a:solidFill>
              <a:srgbClr val="0077B2"/>
            </a:solidFill>
            <a:miter lim="800000"/>
            <a:headEnd/>
            <a:tailEnd/>
          </a:ln>
          <a:extLst>
            <a:ext uri="{909E8E84-426E-40DD-AFC4-6F175D3DCCD1}">
              <a14:hiddenFill xmlns:a14="http://schemas.microsoft.com/office/drawing/2010/main">
                <a:solidFill>
                  <a:schemeClr val="accent1"/>
                </a:solidFill>
              </a14:hiddenFill>
            </a:ext>
          </a:extLst>
        </p:spPr>
      </p:pic>
      <p:sp>
        <p:nvSpPr>
          <p:cNvPr id="2" name="Abgerundetes Rechteck 1"/>
          <p:cNvSpPr>
            <a:spLocks noChangeArrowheads="1"/>
          </p:cNvSpPr>
          <p:nvPr/>
        </p:nvSpPr>
        <p:spPr bwMode="auto">
          <a:xfrm>
            <a:off x="1755775" y="2651125"/>
            <a:ext cx="1096963" cy="228600"/>
          </a:xfrm>
          <a:prstGeom prst="roundRect">
            <a:avLst>
              <a:gd name="adj" fmla="val 16667"/>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de-DE" altLang="de-DE" sz="1800" b="0"/>
          </a:p>
        </p:txBody>
      </p:sp>
      <p:pic>
        <p:nvPicPr>
          <p:cNvPr id="37897" name="Picture 12"/>
          <p:cNvPicPr>
            <a:picLocks noChangeAspect="1" noChangeArrowheads="1"/>
          </p:cNvPicPr>
          <p:nvPr/>
        </p:nvPicPr>
        <p:blipFill>
          <a:blip r:embed="rId6">
            <a:extLst>
              <a:ext uri="{28A0092B-C50C-407E-A947-70E740481C1C}">
                <a14:useLocalDpi xmlns:a14="http://schemas.microsoft.com/office/drawing/2010/main" val="0"/>
              </a:ext>
            </a:extLst>
          </a:blip>
          <a:srcRect l="31390" t="8739" r="31708" b="72606"/>
          <a:stretch>
            <a:fillRect/>
          </a:stretch>
        </p:blipFill>
        <p:spPr bwMode="auto">
          <a:xfrm>
            <a:off x="2524125" y="4687888"/>
            <a:ext cx="4298950" cy="1358900"/>
          </a:xfrm>
          <a:prstGeom prst="rect">
            <a:avLst/>
          </a:prstGeom>
          <a:noFill/>
          <a:ln w="22225">
            <a:solidFill>
              <a:srgbClr val="0077B2"/>
            </a:solidFill>
            <a:miter lim="800000"/>
            <a:headEnd/>
            <a:tailEnd/>
          </a:ln>
          <a:extLst>
            <a:ext uri="{909E8E84-426E-40DD-AFC4-6F175D3DCCD1}">
              <a14:hiddenFill xmlns:a14="http://schemas.microsoft.com/office/drawing/2010/main">
                <a:solidFill>
                  <a:schemeClr val="accent1"/>
                </a:solidFill>
              </a14:hiddenFill>
            </a:ext>
          </a:extLst>
        </p:spPr>
      </p:pic>
      <p:sp>
        <p:nvSpPr>
          <p:cNvPr id="15" name="Abgerundetes Rechteck 14"/>
          <p:cNvSpPr>
            <a:spLocks noChangeArrowheads="1"/>
          </p:cNvSpPr>
          <p:nvPr/>
        </p:nvSpPr>
        <p:spPr bwMode="auto">
          <a:xfrm>
            <a:off x="4702216" y="5275276"/>
            <a:ext cx="2025650" cy="327025"/>
          </a:xfrm>
          <a:prstGeom prst="roundRect">
            <a:avLst>
              <a:gd name="adj" fmla="val 16667"/>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de-DE" altLang="de-DE" sz="1800" b="0"/>
          </a:p>
        </p:txBody>
      </p:sp>
      <p:sp>
        <p:nvSpPr>
          <p:cNvPr id="17" name="Abgerundetes Rechteck 16"/>
          <p:cNvSpPr>
            <a:spLocks noChangeArrowheads="1"/>
          </p:cNvSpPr>
          <p:nvPr/>
        </p:nvSpPr>
        <p:spPr bwMode="auto">
          <a:xfrm rot="-363110">
            <a:off x="4821238" y="3697288"/>
            <a:ext cx="728662" cy="261937"/>
          </a:xfrm>
          <a:prstGeom prst="roundRect">
            <a:avLst>
              <a:gd name="adj" fmla="val 16667"/>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de-DE" altLang="de-DE" sz="1800" b="0"/>
          </a:p>
        </p:txBody>
      </p:sp>
      <p:sp>
        <p:nvSpPr>
          <p:cNvPr id="18" name="Abgerundetes Rechteck 17"/>
          <p:cNvSpPr>
            <a:spLocks noChangeArrowheads="1"/>
          </p:cNvSpPr>
          <p:nvPr/>
        </p:nvSpPr>
        <p:spPr bwMode="auto">
          <a:xfrm rot="-304867">
            <a:off x="674688" y="1309688"/>
            <a:ext cx="3443287" cy="296862"/>
          </a:xfrm>
          <a:prstGeom prst="roundRect">
            <a:avLst>
              <a:gd name="adj" fmla="val 16667"/>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de-DE" altLang="de-DE" sz="1800" b="0"/>
          </a:p>
        </p:txBody>
      </p:sp>
      <p:pic>
        <p:nvPicPr>
          <p:cNvPr id="37901" name="Grafik 2"/>
          <p:cNvPicPr>
            <a:picLocks noChangeAspect="1"/>
          </p:cNvPicPr>
          <p:nvPr/>
        </p:nvPicPr>
        <p:blipFill>
          <a:blip r:embed="rId7">
            <a:extLst>
              <a:ext uri="{28A0092B-C50C-407E-A947-70E740481C1C}">
                <a14:useLocalDpi xmlns:a14="http://schemas.microsoft.com/office/drawing/2010/main" val="0"/>
              </a:ext>
            </a:extLst>
          </a:blip>
          <a:srcRect r="11038"/>
          <a:stretch>
            <a:fillRect/>
          </a:stretch>
        </p:blipFill>
        <p:spPr bwMode="auto">
          <a:xfrm rot="219040">
            <a:off x="4625975" y="1089025"/>
            <a:ext cx="4273550" cy="1535113"/>
          </a:xfrm>
          <a:prstGeom prst="rect">
            <a:avLst/>
          </a:prstGeom>
          <a:noFill/>
          <a:ln w="22225">
            <a:solidFill>
              <a:srgbClr val="0077B2"/>
            </a:solidFill>
            <a:miter lim="800000"/>
            <a:headEnd/>
            <a:tailEnd/>
          </a:ln>
          <a:extLst>
            <a:ext uri="{909E8E84-426E-40DD-AFC4-6F175D3DCCD1}">
              <a14:hiddenFill xmlns:a14="http://schemas.microsoft.com/office/drawing/2010/main">
                <a:solidFill>
                  <a:srgbClr val="FFFFFF"/>
                </a:solidFill>
              </a14:hiddenFill>
            </a:ext>
          </a:extLst>
        </p:spPr>
      </p:pic>
      <p:sp>
        <p:nvSpPr>
          <p:cNvPr id="16" name="Abgerundetes Rechteck 15"/>
          <p:cNvSpPr>
            <a:spLocks noChangeArrowheads="1"/>
          </p:cNvSpPr>
          <p:nvPr/>
        </p:nvSpPr>
        <p:spPr bwMode="auto">
          <a:xfrm rot="207474">
            <a:off x="4689475" y="1611313"/>
            <a:ext cx="1225550" cy="327025"/>
          </a:xfrm>
          <a:prstGeom prst="roundRect">
            <a:avLst>
              <a:gd name="adj" fmla="val 16667"/>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de-DE" altLang="de-DE" sz="1800" b="0"/>
          </a:p>
        </p:txBody>
      </p:sp>
      <p:sp>
        <p:nvSpPr>
          <p:cNvPr id="19" name="Rechteck 1"/>
          <p:cNvSpPr>
            <a:spLocks noChangeArrowheads="1"/>
          </p:cNvSpPr>
          <p:nvPr/>
        </p:nvSpPr>
        <p:spPr bwMode="auto">
          <a:xfrm>
            <a:off x="2247900" y="6082054"/>
            <a:ext cx="6886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r>
              <a:rPr lang="de-DE" altLang="de-DE" sz="800" b="0" dirty="0"/>
              <a:t>Quelle: Ärztezeitung</a:t>
            </a:r>
          </a:p>
        </p:txBody>
      </p:sp>
    </p:spTree>
    <p:extLst>
      <p:ext uri="{BB962C8B-B14F-4D97-AF65-F5344CB8AC3E}">
        <p14:creationId xmlns:p14="http://schemas.microsoft.com/office/powerpoint/2010/main" val="3510889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349200" y="1043711"/>
            <a:ext cx="8548601" cy="4761096"/>
          </a:xfrm>
          <a:prstGeom prst="rect">
            <a:avLst/>
          </a:prstGeom>
        </p:spPr>
      </p:pic>
      <p:sp>
        <p:nvSpPr>
          <p:cNvPr id="6147"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624D61FB-3E9B-4F66-88C2-678D24009890}" type="slidenum">
              <a:rPr lang="en-US" altLang="de-DE" sz="1000" b="0" smtClean="0">
                <a:solidFill>
                  <a:srgbClr val="1160A0"/>
                </a:solidFill>
              </a:rPr>
              <a:pPr>
                <a:spcBef>
                  <a:spcPct val="0"/>
                </a:spcBef>
              </a:pPr>
              <a:t>6</a:t>
            </a:fld>
            <a:endParaRPr lang="en-US" altLang="de-DE" sz="1000" b="0">
              <a:solidFill>
                <a:srgbClr val="1160A0"/>
              </a:solidFill>
            </a:endParaRPr>
          </a:p>
        </p:txBody>
      </p:sp>
      <p:sp>
        <p:nvSpPr>
          <p:cNvPr id="6146" name="Fußzeilenplatzhalter 3"/>
          <p:cNvSpPr>
            <a:spLocks noGrp="1"/>
          </p:cNvSpPr>
          <p:nvPr>
            <p:ph type="ftr" sz="quarter" idx="10"/>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chemeClr val="tx2"/>
                </a:solidFill>
              </a:rPr>
              <a:t>Kommunalbüro für ärztliche Versorgung – Legler – 26.11.2025</a:t>
            </a:r>
          </a:p>
        </p:txBody>
      </p:sp>
      <p:sp>
        <p:nvSpPr>
          <p:cNvPr id="6148" name="Rectangle 41"/>
          <p:cNvSpPr>
            <a:spLocks noGrp="1" noChangeArrowheads="1"/>
          </p:cNvSpPr>
          <p:nvPr>
            <p:ph type="title"/>
          </p:nvPr>
        </p:nvSpPr>
        <p:spPr>
          <a:xfrm>
            <a:off x="349200" y="151200"/>
            <a:ext cx="8426450" cy="685800"/>
          </a:xfrm>
        </p:spPr>
        <p:txBody>
          <a:bodyPr/>
          <a:lstStyle/>
          <a:p>
            <a:pPr>
              <a:defRPr/>
            </a:pPr>
            <a:r>
              <a:rPr lang="de-DE" altLang="de-DE" dirty="0">
                <a:cs typeface="Arial" panose="020B0604020202020204" pitchFamily="34" charset="0"/>
              </a:rPr>
              <a:t>Trends und Herausforderungen </a:t>
            </a:r>
            <a:r>
              <a:rPr lang="de-DE" altLang="de-DE" dirty="0">
                <a:solidFill>
                  <a:srgbClr val="0077B2"/>
                </a:solidFill>
              </a:rPr>
              <a:t>– </a:t>
            </a:r>
            <a:r>
              <a:rPr lang="de-DE" altLang="de-DE" b="1" dirty="0">
                <a:solidFill>
                  <a:srgbClr val="0077B2"/>
                </a:solidFill>
              </a:rPr>
              <a:t>Zahlen, Daten, Fakten</a:t>
            </a:r>
            <a:r>
              <a:rPr lang="de-DE" altLang="de-DE" dirty="0">
                <a:solidFill>
                  <a:srgbClr val="0077B2"/>
                </a:solidFill>
              </a:rPr>
              <a:t>:</a:t>
            </a:r>
            <a:br>
              <a:rPr lang="de-DE" altLang="de-DE" dirty="0">
                <a:solidFill>
                  <a:srgbClr val="0077B2"/>
                </a:solidFill>
              </a:rPr>
            </a:br>
            <a:r>
              <a:rPr lang="de-DE" altLang="de-DE" b="1" dirty="0">
                <a:solidFill>
                  <a:srgbClr val="0077B2"/>
                </a:solidFill>
              </a:rPr>
              <a:t>Anzahl der Hausärzte </a:t>
            </a:r>
            <a:r>
              <a:rPr lang="de-DE" altLang="de-DE" dirty="0">
                <a:solidFill>
                  <a:srgbClr val="0077B2"/>
                </a:solidFill>
              </a:rPr>
              <a:t>in Praxen*</a:t>
            </a:r>
            <a:endParaRPr lang="de-DE" altLang="de-DE" sz="1600" b="1" dirty="0">
              <a:solidFill>
                <a:srgbClr val="0077B2"/>
              </a:solidFill>
            </a:endParaRPr>
          </a:p>
        </p:txBody>
      </p:sp>
      <p:sp>
        <p:nvSpPr>
          <p:cNvPr id="9" name="Textfeld 8"/>
          <p:cNvSpPr txBox="1"/>
          <p:nvPr/>
        </p:nvSpPr>
        <p:spPr>
          <a:xfrm rot="21058503">
            <a:off x="1584375" y="1429654"/>
            <a:ext cx="3138489" cy="1646605"/>
          </a:xfrm>
          <a:prstGeom prst="rect">
            <a:avLst/>
          </a:prstGeom>
          <a:solidFill>
            <a:schemeClr val="bg1">
              <a:lumMod val="85000"/>
            </a:schemeClr>
          </a:solidFill>
          <a:ln w="31750" cap="rnd">
            <a:solidFill>
              <a:srgbClr val="0077B2"/>
            </a:solidFill>
          </a:ln>
        </p:spPr>
        <p:txBody>
          <a:bodyPr wrap="square">
            <a:spAutoFit/>
          </a:bodyPr>
          <a:lstStyle/>
          <a:p>
            <a:pPr algn="ctr" eaLnBrk="1" hangingPunct="1">
              <a:defRPr/>
            </a:pPr>
            <a:r>
              <a:rPr lang="de-DE" b="1" dirty="0">
                <a:solidFill>
                  <a:srgbClr val="000000"/>
                </a:solidFill>
                <a:latin typeface="Arial" charset="0"/>
              </a:rPr>
              <a:t>Zunahme:</a:t>
            </a:r>
            <a:r>
              <a:rPr lang="de-DE" dirty="0">
                <a:solidFill>
                  <a:srgbClr val="000000"/>
                </a:solidFill>
                <a:latin typeface="Arial" charset="0"/>
              </a:rPr>
              <a:t> Hausärzte in </a:t>
            </a:r>
            <a:r>
              <a:rPr lang="de-DE" b="1" dirty="0">
                <a:solidFill>
                  <a:srgbClr val="000000"/>
                </a:solidFill>
                <a:latin typeface="Arial" charset="0"/>
              </a:rPr>
              <a:t>kooperativen Formen </a:t>
            </a:r>
            <a:r>
              <a:rPr lang="de-DE" dirty="0">
                <a:solidFill>
                  <a:srgbClr val="000000"/>
                </a:solidFill>
                <a:latin typeface="Arial" charset="0"/>
              </a:rPr>
              <a:t>der Berufsausübung</a:t>
            </a:r>
            <a:br>
              <a:rPr lang="de-DE" dirty="0">
                <a:solidFill>
                  <a:srgbClr val="000000"/>
                </a:solidFill>
                <a:latin typeface="Arial" charset="0"/>
              </a:rPr>
            </a:br>
            <a:br>
              <a:rPr lang="de-DE" sz="1100" dirty="0">
                <a:solidFill>
                  <a:srgbClr val="000000"/>
                </a:solidFill>
                <a:latin typeface="Arial" charset="0"/>
              </a:rPr>
            </a:br>
            <a:r>
              <a:rPr lang="de-DE" b="1" dirty="0">
                <a:solidFill>
                  <a:srgbClr val="000000"/>
                </a:solidFill>
                <a:latin typeface="Arial" charset="0"/>
              </a:rPr>
              <a:t>Abnahme: </a:t>
            </a:r>
            <a:r>
              <a:rPr lang="de-DE" dirty="0">
                <a:solidFill>
                  <a:srgbClr val="000000"/>
                </a:solidFill>
                <a:latin typeface="Arial" charset="0"/>
              </a:rPr>
              <a:t>Hausärzte in</a:t>
            </a:r>
            <a:r>
              <a:rPr lang="de-DE" b="1" dirty="0">
                <a:solidFill>
                  <a:srgbClr val="000000"/>
                </a:solidFill>
                <a:latin typeface="Arial" charset="0"/>
              </a:rPr>
              <a:t> Einzelpraxen</a:t>
            </a:r>
            <a:endParaRPr lang="de-DE" dirty="0">
              <a:solidFill>
                <a:srgbClr val="000000"/>
              </a:solidFill>
              <a:latin typeface="Arial" charset="0"/>
            </a:endParaRPr>
          </a:p>
        </p:txBody>
      </p:sp>
      <p:sp>
        <p:nvSpPr>
          <p:cNvPr id="10" name="Rechteck 1"/>
          <p:cNvSpPr>
            <a:spLocks noChangeArrowheads="1"/>
          </p:cNvSpPr>
          <p:nvPr/>
        </p:nvSpPr>
        <p:spPr bwMode="auto">
          <a:xfrm>
            <a:off x="4832584" y="5850766"/>
            <a:ext cx="41608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r>
              <a:rPr lang="de-DE" altLang="de-DE" sz="900" b="0" dirty="0"/>
              <a:t>Quelle: Eigene Darstellung gemäß KBV (2025)</a:t>
            </a:r>
          </a:p>
        </p:txBody>
      </p:sp>
      <p:sp>
        <p:nvSpPr>
          <p:cNvPr id="11" name="Textfeld 7"/>
          <p:cNvSpPr txBox="1">
            <a:spLocks noChangeArrowheads="1"/>
          </p:cNvSpPr>
          <p:nvPr/>
        </p:nvSpPr>
        <p:spPr bwMode="auto">
          <a:xfrm>
            <a:off x="4064234" y="6027953"/>
            <a:ext cx="4929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r>
              <a:rPr lang="de-DE" altLang="de-DE" sz="1400" b="0" dirty="0"/>
              <a:t>*in Bayern</a:t>
            </a:r>
          </a:p>
        </p:txBody>
      </p:sp>
    </p:spTree>
    <p:extLst>
      <p:ext uri="{BB962C8B-B14F-4D97-AF65-F5344CB8AC3E}">
        <p14:creationId xmlns:p14="http://schemas.microsoft.com/office/powerpoint/2010/main" val="167611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34912" y="1021009"/>
            <a:ext cx="8887936" cy="4759187"/>
          </a:xfrm>
          <a:prstGeom prst="rect">
            <a:avLst/>
          </a:prstGeom>
        </p:spPr>
      </p:pic>
      <p:sp>
        <p:nvSpPr>
          <p:cNvPr id="13" name="Textfeld 12"/>
          <p:cNvSpPr txBox="1"/>
          <p:nvPr/>
        </p:nvSpPr>
        <p:spPr>
          <a:xfrm rot="21162209">
            <a:off x="3175575" y="2442563"/>
            <a:ext cx="3197225" cy="923925"/>
          </a:xfrm>
          <a:prstGeom prst="rect">
            <a:avLst/>
          </a:prstGeom>
          <a:solidFill>
            <a:schemeClr val="bg1">
              <a:lumMod val="85000"/>
            </a:schemeClr>
          </a:solidFill>
          <a:ln w="31750" cap="rnd">
            <a:solidFill>
              <a:srgbClr val="0077B2"/>
            </a:solidFill>
          </a:ln>
        </p:spPr>
        <p:txBody>
          <a:bodyPr>
            <a:spAutoFit/>
          </a:bodyPr>
          <a:lstStyle/>
          <a:p>
            <a:pPr algn="ctr" eaLnBrk="1" hangingPunct="1">
              <a:defRPr/>
            </a:pPr>
            <a:r>
              <a:rPr lang="de-DE" b="1" dirty="0">
                <a:solidFill>
                  <a:srgbClr val="000000"/>
                </a:solidFill>
                <a:latin typeface="Arial" charset="0"/>
              </a:rPr>
              <a:t>Frauen </a:t>
            </a:r>
            <a:r>
              <a:rPr lang="de-DE" b="1" u="sng" dirty="0">
                <a:solidFill>
                  <a:srgbClr val="000000"/>
                </a:solidFill>
                <a:latin typeface="Arial" charset="0"/>
              </a:rPr>
              <a:t>und</a:t>
            </a:r>
            <a:r>
              <a:rPr lang="de-DE" b="1" dirty="0">
                <a:solidFill>
                  <a:srgbClr val="000000"/>
                </a:solidFill>
                <a:latin typeface="Arial" charset="0"/>
              </a:rPr>
              <a:t> Männer </a:t>
            </a:r>
            <a:r>
              <a:rPr lang="de-DE" dirty="0">
                <a:solidFill>
                  <a:srgbClr val="000000"/>
                </a:solidFill>
                <a:latin typeface="Arial" charset="0"/>
              </a:rPr>
              <a:t>sind </a:t>
            </a:r>
            <a:r>
              <a:rPr lang="de-DE" b="1" dirty="0">
                <a:solidFill>
                  <a:srgbClr val="000000"/>
                </a:solidFill>
                <a:latin typeface="Arial" charset="0"/>
              </a:rPr>
              <a:t>immer häufiger angestellt </a:t>
            </a:r>
            <a:r>
              <a:rPr lang="de-DE" dirty="0">
                <a:solidFill>
                  <a:srgbClr val="000000"/>
                </a:solidFill>
                <a:latin typeface="Arial" charset="0"/>
              </a:rPr>
              <a:t>tätig</a:t>
            </a:r>
          </a:p>
        </p:txBody>
      </p:sp>
      <p:sp>
        <p:nvSpPr>
          <p:cNvPr id="6147"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624D61FB-3E9B-4F66-88C2-678D24009890}" type="slidenum">
              <a:rPr lang="en-US" altLang="de-DE" sz="1000" b="0" smtClean="0">
                <a:solidFill>
                  <a:srgbClr val="1160A0"/>
                </a:solidFill>
              </a:rPr>
              <a:pPr>
                <a:spcBef>
                  <a:spcPct val="0"/>
                </a:spcBef>
              </a:pPr>
              <a:t>7</a:t>
            </a:fld>
            <a:endParaRPr lang="en-US" altLang="de-DE" sz="1000" b="0">
              <a:solidFill>
                <a:srgbClr val="1160A0"/>
              </a:solidFill>
            </a:endParaRPr>
          </a:p>
        </p:txBody>
      </p:sp>
      <p:sp>
        <p:nvSpPr>
          <p:cNvPr id="6146" name="Fußzeilenplatzhalter 3"/>
          <p:cNvSpPr>
            <a:spLocks noGrp="1"/>
          </p:cNvSpPr>
          <p:nvPr>
            <p:ph type="ftr" sz="quarter" idx="10"/>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chemeClr val="tx2"/>
                </a:solidFill>
              </a:rPr>
              <a:t>Kommunalbüro für ärztliche Versorgung – Legler – 26.11.2025</a:t>
            </a:r>
          </a:p>
        </p:txBody>
      </p:sp>
      <p:sp>
        <p:nvSpPr>
          <p:cNvPr id="6148" name="Rectangle 41"/>
          <p:cNvSpPr>
            <a:spLocks noGrp="1" noChangeArrowheads="1"/>
          </p:cNvSpPr>
          <p:nvPr>
            <p:ph type="title"/>
          </p:nvPr>
        </p:nvSpPr>
        <p:spPr>
          <a:xfrm>
            <a:off x="349200" y="151200"/>
            <a:ext cx="8426450" cy="685800"/>
          </a:xfrm>
        </p:spPr>
        <p:txBody>
          <a:bodyPr/>
          <a:lstStyle/>
          <a:p>
            <a:pPr>
              <a:defRPr/>
            </a:pPr>
            <a:r>
              <a:rPr lang="de-DE" altLang="de-DE" dirty="0">
                <a:cs typeface="Arial" panose="020B0604020202020204" pitchFamily="34" charset="0"/>
              </a:rPr>
              <a:t>Trends und Herausforderungen </a:t>
            </a:r>
            <a:r>
              <a:rPr lang="de-DE" altLang="de-DE" dirty="0">
                <a:solidFill>
                  <a:srgbClr val="0077B2"/>
                </a:solidFill>
              </a:rPr>
              <a:t>– </a:t>
            </a:r>
            <a:r>
              <a:rPr lang="de-DE" altLang="de-DE" b="1" dirty="0">
                <a:solidFill>
                  <a:srgbClr val="0077B2"/>
                </a:solidFill>
              </a:rPr>
              <a:t>Zahlen, Daten, Fakten</a:t>
            </a:r>
            <a:r>
              <a:rPr lang="de-DE" altLang="de-DE" dirty="0">
                <a:solidFill>
                  <a:srgbClr val="0077B2"/>
                </a:solidFill>
              </a:rPr>
              <a:t>:</a:t>
            </a:r>
            <a:br>
              <a:rPr lang="de-DE" altLang="de-DE" dirty="0">
                <a:solidFill>
                  <a:srgbClr val="0077B2"/>
                </a:solidFill>
              </a:rPr>
            </a:br>
            <a:r>
              <a:rPr lang="de-DE" altLang="de-DE" b="1" dirty="0">
                <a:solidFill>
                  <a:srgbClr val="0077B2"/>
                </a:solidFill>
              </a:rPr>
              <a:t>Angestellte </a:t>
            </a:r>
            <a:r>
              <a:rPr lang="de-DE" altLang="de-DE" dirty="0">
                <a:solidFill>
                  <a:srgbClr val="0077B2"/>
                </a:solidFill>
              </a:rPr>
              <a:t>Hausärzte*</a:t>
            </a:r>
            <a:endParaRPr lang="de-DE" altLang="de-DE" sz="1600" b="1" dirty="0">
              <a:solidFill>
                <a:srgbClr val="0077B2"/>
              </a:solidFill>
            </a:endParaRPr>
          </a:p>
        </p:txBody>
      </p:sp>
      <p:sp>
        <p:nvSpPr>
          <p:cNvPr id="11" name="Textfeld 10"/>
          <p:cNvSpPr txBox="1"/>
          <p:nvPr/>
        </p:nvSpPr>
        <p:spPr>
          <a:xfrm rot="21162209">
            <a:off x="2967338" y="973343"/>
            <a:ext cx="3197225" cy="1430338"/>
          </a:xfrm>
          <a:prstGeom prst="rect">
            <a:avLst/>
          </a:prstGeom>
          <a:solidFill>
            <a:schemeClr val="bg1">
              <a:lumMod val="85000"/>
            </a:schemeClr>
          </a:solidFill>
          <a:ln w="31750" cap="rnd">
            <a:solidFill>
              <a:srgbClr val="0077B2"/>
            </a:solidFill>
          </a:ln>
        </p:spPr>
        <p:txBody>
          <a:bodyPr>
            <a:spAutoFit/>
          </a:bodyPr>
          <a:lstStyle/>
          <a:p>
            <a:pPr algn="ctr" eaLnBrk="1" hangingPunct="1">
              <a:defRPr/>
            </a:pPr>
            <a:r>
              <a:rPr lang="de-DE" dirty="0">
                <a:solidFill>
                  <a:srgbClr val="000000"/>
                </a:solidFill>
                <a:latin typeface="Arial" charset="0"/>
              </a:rPr>
              <a:t>Zudem: </a:t>
            </a:r>
            <a:r>
              <a:rPr lang="de-DE" b="1" dirty="0">
                <a:solidFill>
                  <a:srgbClr val="000000"/>
                </a:solidFill>
                <a:latin typeface="Arial" charset="0"/>
              </a:rPr>
              <a:t>2024</a:t>
            </a:r>
            <a:r>
              <a:rPr lang="de-DE" dirty="0">
                <a:solidFill>
                  <a:srgbClr val="000000"/>
                </a:solidFill>
                <a:latin typeface="Arial" charset="0"/>
              </a:rPr>
              <a:t> wurden </a:t>
            </a:r>
            <a:r>
              <a:rPr lang="de-DE" b="1" u="sng" dirty="0">
                <a:solidFill>
                  <a:srgbClr val="000000"/>
                </a:solidFill>
                <a:latin typeface="Arial" charset="0"/>
              </a:rPr>
              <a:t>75,6 %</a:t>
            </a:r>
            <a:r>
              <a:rPr lang="de-DE" b="1" dirty="0">
                <a:solidFill>
                  <a:srgbClr val="000000"/>
                </a:solidFill>
                <a:latin typeface="Arial" charset="0"/>
              </a:rPr>
              <a:t> der „neuen“ Hausärzte</a:t>
            </a:r>
            <a:r>
              <a:rPr lang="de-DE" dirty="0">
                <a:solidFill>
                  <a:srgbClr val="000000"/>
                </a:solidFill>
                <a:latin typeface="Arial" charset="0"/>
              </a:rPr>
              <a:t> in Bayern im </a:t>
            </a:r>
            <a:r>
              <a:rPr lang="de-DE" b="1" dirty="0">
                <a:solidFill>
                  <a:srgbClr val="000000"/>
                </a:solidFill>
                <a:latin typeface="Arial" charset="0"/>
              </a:rPr>
              <a:t>Angestelltenverhältnis</a:t>
            </a:r>
            <a:r>
              <a:rPr lang="de-DE" dirty="0">
                <a:solidFill>
                  <a:srgbClr val="000000"/>
                </a:solidFill>
                <a:latin typeface="Arial" charset="0"/>
              </a:rPr>
              <a:t> tätig </a:t>
            </a:r>
            <a:r>
              <a:rPr lang="de-DE" sz="1500" dirty="0">
                <a:solidFill>
                  <a:srgbClr val="000000"/>
                </a:solidFill>
                <a:latin typeface="Arial" charset="0"/>
              </a:rPr>
              <a:t>(bundesweit: 74,2 %)</a:t>
            </a:r>
          </a:p>
        </p:txBody>
      </p:sp>
      <p:sp>
        <p:nvSpPr>
          <p:cNvPr id="14" name="Rechteck 1"/>
          <p:cNvSpPr>
            <a:spLocks noChangeArrowheads="1"/>
          </p:cNvSpPr>
          <p:nvPr/>
        </p:nvSpPr>
        <p:spPr bwMode="auto">
          <a:xfrm>
            <a:off x="4882092" y="5804151"/>
            <a:ext cx="41608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r>
              <a:rPr lang="de-DE" altLang="de-DE" sz="900" b="0" dirty="0"/>
              <a:t>Quelle: Eigene Darstellung gemäß KBV (2025)</a:t>
            </a:r>
          </a:p>
        </p:txBody>
      </p:sp>
      <p:sp>
        <p:nvSpPr>
          <p:cNvPr id="15" name="Textfeld 7"/>
          <p:cNvSpPr txBox="1">
            <a:spLocks noChangeArrowheads="1"/>
          </p:cNvSpPr>
          <p:nvPr/>
        </p:nvSpPr>
        <p:spPr bwMode="auto">
          <a:xfrm>
            <a:off x="4113742" y="5951072"/>
            <a:ext cx="4929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r>
              <a:rPr lang="de-DE" altLang="de-DE" sz="1400" b="0" dirty="0"/>
              <a:t>*in Bayern</a:t>
            </a:r>
          </a:p>
        </p:txBody>
      </p:sp>
    </p:spTree>
    <p:extLst>
      <p:ext uri="{BB962C8B-B14F-4D97-AF65-F5344CB8AC3E}">
        <p14:creationId xmlns:p14="http://schemas.microsoft.com/office/powerpoint/2010/main" val="140804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01316" y="1011836"/>
            <a:ext cx="8725022" cy="3989596"/>
          </a:xfrm>
          <a:prstGeom prst="rect">
            <a:avLst/>
          </a:prstGeom>
        </p:spPr>
      </p:pic>
      <p:sp>
        <p:nvSpPr>
          <p:cNvPr id="6147"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624D61FB-3E9B-4F66-88C2-678D24009890}" type="slidenum">
              <a:rPr lang="en-US" altLang="de-DE" sz="1000" b="0" smtClean="0">
                <a:solidFill>
                  <a:srgbClr val="1160A0"/>
                </a:solidFill>
              </a:rPr>
              <a:pPr>
                <a:spcBef>
                  <a:spcPct val="0"/>
                </a:spcBef>
              </a:pPr>
              <a:t>8</a:t>
            </a:fld>
            <a:endParaRPr lang="en-US" altLang="de-DE" sz="1000" b="0">
              <a:solidFill>
                <a:srgbClr val="1160A0"/>
              </a:solidFill>
            </a:endParaRPr>
          </a:p>
        </p:txBody>
      </p:sp>
      <p:sp>
        <p:nvSpPr>
          <p:cNvPr id="6146" name="Fußzeilenplatzhalter 3"/>
          <p:cNvSpPr>
            <a:spLocks noGrp="1"/>
          </p:cNvSpPr>
          <p:nvPr>
            <p:ph type="ftr" sz="quarter" idx="10"/>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chemeClr val="tx2"/>
                </a:solidFill>
              </a:rPr>
              <a:t>Kommunalbüro für ärztliche Versorgung – Legler – 26.11.2025</a:t>
            </a:r>
          </a:p>
        </p:txBody>
      </p:sp>
      <p:sp>
        <p:nvSpPr>
          <p:cNvPr id="6148" name="Rectangle 41"/>
          <p:cNvSpPr>
            <a:spLocks noGrp="1" noChangeArrowheads="1"/>
          </p:cNvSpPr>
          <p:nvPr>
            <p:ph type="title"/>
          </p:nvPr>
        </p:nvSpPr>
        <p:spPr>
          <a:xfrm>
            <a:off x="349200" y="151200"/>
            <a:ext cx="8426450" cy="685800"/>
          </a:xfrm>
        </p:spPr>
        <p:txBody>
          <a:bodyPr/>
          <a:lstStyle/>
          <a:p>
            <a:pPr>
              <a:defRPr/>
            </a:pPr>
            <a:r>
              <a:rPr lang="de-DE" altLang="de-DE" dirty="0">
                <a:cs typeface="Arial" panose="020B0604020202020204" pitchFamily="34" charset="0"/>
              </a:rPr>
              <a:t>Trends und Herausforderungen </a:t>
            </a:r>
            <a:r>
              <a:rPr lang="de-DE" altLang="de-DE" dirty="0">
                <a:solidFill>
                  <a:srgbClr val="0077B2"/>
                </a:solidFill>
              </a:rPr>
              <a:t>– </a:t>
            </a:r>
            <a:r>
              <a:rPr lang="de-DE" altLang="de-DE" b="1" dirty="0">
                <a:solidFill>
                  <a:srgbClr val="0077B2"/>
                </a:solidFill>
              </a:rPr>
              <a:t>Zahlen, Daten, Fakten</a:t>
            </a:r>
            <a:r>
              <a:rPr lang="de-DE" altLang="de-DE" dirty="0">
                <a:solidFill>
                  <a:srgbClr val="0077B2"/>
                </a:solidFill>
              </a:rPr>
              <a:t>:</a:t>
            </a:r>
            <a:br>
              <a:rPr lang="de-DE" altLang="de-DE" dirty="0">
                <a:solidFill>
                  <a:srgbClr val="0077B2"/>
                </a:solidFill>
              </a:rPr>
            </a:br>
            <a:r>
              <a:rPr lang="de-DE" altLang="de-DE" b="1" dirty="0">
                <a:solidFill>
                  <a:srgbClr val="0077B2"/>
                </a:solidFill>
              </a:rPr>
              <a:t>Teilnahmeumfang von Hausärzten</a:t>
            </a:r>
            <a:r>
              <a:rPr lang="de-DE" altLang="de-DE" dirty="0">
                <a:solidFill>
                  <a:srgbClr val="0077B2"/>
                </a:solidFill>
              </a:rPr>
              <a:t>*</a:t>
            </a:r>
            <a:endParaRPr lang="de-DE" altLang="de-DE" sz="1600" b="1" dirty="0">
              <a:solidFill>
                <a:srgbClr val="0077B2"/>
              </a:solidFill>
            </a:endParaRPr>
          </a:p>
        </p:txBody>
      </p:sp>
      <p:sp>
        <p:nvSpPr>
          <p:cNvPr id="15" name="Abgerundetes Rechteck 14"/>
          <p:cNvSpPr>
            <a:spLocks noChangeArrowheads="1"/>
          </p:cNvSpPr>
          <p:nvPr/>
        </p:nvSpPr>
        <p:spPr bwMode="auto">
          <a:xfrm>
            <a:off x="6850062" y="1478424"/>
            <a:ext cx="1878301" cy="2590800"/>
          </a:xfrm>
          <a:prstGeom prst="roundRect">
            <a:avLst>
              <a:gd name="adj" fmla="val 8926"/>
            </a:avLst>
          </a:prstGeom>
          <a:noFill/>
          <a:ln w="44450" algn="ctr">
            <a:solidFill>
              <a:srgbClr val="FFBE7D"/>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de-DE" altLang="de-DE" sz="1800" b="0">
              <a:solidFill>
                <a:schemeClr val="tx1"/>
              </a:solidFill>
            </a:endParaRPr>
          </a:p>
        </p:txBody>
      </p:sp>
      <p:sp>
        <p:nvSpPr>
          <p:cNvPr id="16" name="Abgerundetes Rechteck 15"/>
          <p:cNvSpPr>
            <a:spLocks noChangeArrowheads="1"/>
          </p:cNvSpPr>
          <p:nvPr/>
        </p:nvSpPr>
        <p:spPr bwMode="auto">
          <a:xfrm>
            <a:off x="6850061" y="4183891"/>
            <a:ext cx="1878301" cy="514350"/>
          </a:xfrm>
          <a:prstGeom prst="roundRect">
            <a:avLst>
              <a:gd name="adj" fmla="val 16667"/>
            </a:avLst>
          </a:prstGeom>
          <a:noFill/>
          <a:ln w="44450" algn="ctr">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pPr>
            <a:endParaRPr lang="de-DE" altLang="de-DE" sz="1800" b="0">
              <a:solidFill>
                <a:schemeClr val="tx1"/>
              </a:solidFill>
            </a:endParaRPr>
          </a:p>
        </p:txBody>
      </p:sp>
      <p:sp>
        <p:nvSpPr>
          <p:cNvPr id="25" name="Rechteck 1"/>
          <p:cNvSpPr>
            <a:spLocks noChangeArrowheads="1"/>
          </p:cNvSpPr>
          <p:nvPr/>
        </p:nvSpPr>
        <p:spPr bwMode="auto">
          <a:xfrm>
            <a:off x="4777137" y="5055911"/>
            <a:ext cx="41608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r>
              <a:rPr lang="de-DE" altLang="de-DE" sz="900" b="0" dirty="0"/>
              <a:t>Quelle: Eigene Darstellung gemäß KBV (2025)</a:t>
            </a:r>
          </a:p>
        </p:txBody>
      </p:sp>
      <p:sp>
        <p:nvSpPr>
          <p:cNvPr id="26" name="Textfeld 7"/>
          <p:cNvSpPr txBox="1">
            <a:spLocks noChangeArrowheads="1"/>
          </p:cNvSpPr>
          <p:nvPr/>
        </p:nvSpPr>
        <p:spPr bwMode="auto">
          <a:xfrm>
            <a:off x="4008787" y="5224549"/>
            <a:ext cx="4929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r>
              <a:rPr lang="de-DE" altLang="de-DE" sz="1400" b="0" dirty="0"/>
              <a:t>*in Bayern</a:t>
            </a:r>
          </a:p>
        </p:txBody>
      </p:sp>
      <p:cxnSp>
        <p:nvCxnSpPr>
          <p:cNvPr id="11" name="Gerader Verbinder 10"/>
          <p:cNvCxnSpPr>
            <a:cxnSpLocks noChangeShapeType="1"/>
          </p:cNvCxnSpPr>
          <p:nvPr/>
        </p:nvCxnSpPr>
        <p:spPr bwMode="auto">
          <a:xfrm>
            <a:off x="1086245" y="1508404"/>
            <a:ext cx="0" cy="3132000"/>
          </a:xfrm>
          <a:prstGeom prst="line">
            <a:avLst/>
          </a:prstGeom>
          <a:noFill/>
          <a:ln w="25400" algn="ctr">
            <a:solidFill>
              <a:srgbClr val="C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feld 12"/>
          <p:cNvSpPr txBox="1">
            <a:spLocks noChangeArrowheads="1"/>
          </p:cNvSpPr>
          <p:nvPr/>
        </p:nvSpPr>
        <p:spPr bwMode="auto">
          <a:xfrm rot="5400000">
            <a:off x="911521" y="1200776"/>
            <a:ext cx="5835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400" dirty="0">
                <a:solidFill>
                  <a:srgbClr val="FFBE7D"/>
                </a:solidFill>
              </a:rPr>
              <a:t>11 %</a:t>
            </a:r>
          </a:p>
        </p:txBody>
      </p:sp>
      <p:cxnSp>
        <p:nvCxnSpPr>
          <p:cNvPr id="14" name="Gerader Verbinder 13"/>
          <p:cNvCxnSpPr>
            <a:cxnSpLocks noChangeShapeType="1"/>
          </p:cNvCxnSpPr>
          <p:nvPr/>
        </p:nvCxnSpPr>
        <p:spPr bwMode="auto">
          <a:xfrm>
            <a:off x="1087954" y="1132386"/>
            <a:ext cx="2" cy="414488"/>
          </a:xfrm>
          <a:prstGeom prst="line">
            <a:avLst/>
          </a:prstGeom>
          <a:noFill/>
          <a:ln w="25400" algn="ctr">
            <a:solidFill>
              <a:srgbClr val="FFC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p:cNvSpPr txBox="1">
            <a:spLocks noChangeArrowheads="1"/>
          </p:cNvSpPr>
          <p:nvPr/>
        </p:nvSpPr>
        <p:spPr bwMode="auto">
          <a:xfrm rot="5400000">
            <a:off x="921574" y="2769640"/>
            <a:ext cx="593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400" dirty="0">
                <a:solidFill>
                  <a:srgbClr val="C00000"/>
                </a:solidFill>
              </a:rPr>
              <a:t>89 %</a:t>
            </a:r>
          </a:p>
        </p:txBody>
      </p:sp>
      <p:sp>
        <p:nvSpPr>
          <p:cNvPr id="19" name="Textfeld 18"/>
          <p:cNvSpPr txBox="1">
            <a:spLocks noChangeArrowheads="1"/>
          </p:cNvSpPr>
          <p:nvPr/>
        </p:nvSpPr>
        <p:spPr bwMode="auto">
          <a:xfrm rot="5400000">
            <a:off x="6134890" y="1419628"/>
            <a:ext cx="593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400" dirty="0">
                <a:solidFill>
                  <a:srgbClr val="FFBE7D"/>
                </a:solidFill>
              </a:rPr>
              <a:t>32 %</a:t>
            </a:r>
          </a:p>
        </p:txBody>
      </p:sp>
      <p:cxnSp>
        <p:nvCxnSpPr>
          <p:cNvPr id="20" name="Gerader Verbinder 19"/>
          <p:cNvCxnSpPr>
            <a:cxnSpLocks noChangeShapeType="1"/>
          </p:cNvCxnSpPr>
          <p:nvPr/>
        </p:nvCxnSpPr>
        <p:spPr bwMode="auto">
          <a:xfrm flipH="1">
            <a:off x="6270535" y="1122277"/>
            <a:ext cx="4555" cy="1139419"/>
          </a:xfrm>
          <a:prstGeom prst="line">
            <a:avLst/>
          </a:prstGeom>
          <a:noFill/>
          <a:ln w="25400" algn="ctr">
            <a:solidFill>
              <a:srgbClr val="FFC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r Verbinder 21"/>
          <p:cNvCxnSpPr>
            <a:cxnSpLocks noChangeShapeType="1"/>
          </p:cNvCxnSpPr>
          <p:nvPr/>
        </p:nvCxnSpPr>
        <p:spPr bwMode="auto">
          <a:xfrm flipH="1">
            <a:off x="6262727" y="2261696"/>
            <a:ext cx="7808" cy="2378708"/>
          </a:xfrm>
          <a:prstGeom prst="line">
            <a:avLst/>
          </a:prstGeom>
          <a:noFill/>
          <a:ln w="25400" algn="ctr">
            <a:solidFill>
              <a:srgbClr val="C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feld 23"/>
          <p:cNvSpPr txBox="1">
            <a:spLocks noChangeArrowheads="1"/>
          </p:cNvSpPr>
          <p:nvPr/>
        </p:nvSpPr>
        <p:spPr bwMode="auto">
          <a:xfrm rot="5400000">
            <a:off x="6104910" y="2774017"/>
            <a:ext cx="593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400" dirty="0">
                <a:solidFill>
                  <a:srgbClr val="C00000"/>
                </a:solidFill>
              </a:rPr>
              <a:t>68 %</a:t>
            </a:r>
          </a:p>
        </p:txBody>
      </p:sp>
      <p:sp>
        <p:nvSpPr>
          <p:cNvPr id="4" name="Textfeld 3"/>
          <p:cNvSpPr txBox="1"/>
          <p:nvPr/>
        </p:nvSpPr>
        <p:spPr>
          <a:xfrm>
            <a:off x="8190928" y="4378513"/>
            <a:ext cx="194872" cy="184666"/>
          </a:xfrm>
          <a:prstGeom prst="rect">
            <a:avLst/>
          </a:prstGeom>
          <a:noFill/>
        </p:spPr>
        <p:txBody>
          <a:bodyPr wrap="square" rtlCol="0">
            <a:spAutoFit/>
          </a:bodyPr>
          <a:lstStyle/>
          <a:p>
            <a:r>
              <a:rPr lang="de-DE" sz="600" dirty="0"/>
              <a:t>1</a:t>
            </a:r>
          </a:p>
        </p:txBody>
      </p:sp>
      <p:sp>
        <p:nvSpPr>
          <p:cNvPr id="21" name="Textfeld 20"/>
          <p:cNvSpPr txBox="1"/>
          <p:nvPr/>
        </p:nvSpPr>
        <p:spPr>
          <a:xfrm>
            <a:off x="6813727" y="4727035"/>
            <a:ext cx="1976913" cy="300082"/>
          </a:xfrm>
          <a:prstGeom prst="rect">
            <a:avLst/>
          </a:prstGeom>
          <a:noFill/>
        </p:spPr>
        <p:txBody>
          <a:bodyPr wrap="square" rtlCol="0">
            <a:spAutoFit/>
          </a:bodyPr>
          <a:lstStyle/>
          <a:p>
            <a:r>
              <a:rPr lang="de-DE" sz="900" baseline="30000" dirty="0"/>
              <a:t>1</a:t>
            </a:r>
            <a:r>
              <a:rPr lang="de-DE" sz="700" dirty="0"/>
              <a:t> </a:t>
            </a:r>
            <a:r>
              <a:rPr lang="de-DE" sz="650" dirty="0"/>
              <a:t>inklusive Zulassungen mit einem dreiviertel  </a:t>
            </a:r>
          </a:p>
          <a:p>
            <a:r>
              <a:rPr lang="de-DE" sz="650" dirty="0"/>
              <a:t>   Versorgungsauftrag</a:t>
            </a:r>
          </a:p>
        </p:txBody>
      </p:sp>
    </p:spTree>
    <p:extLst>
      <p:ext uri="{BB962C8B-B14F-4D97-AF65-F5344CB8AC3E}">
        <p14:creationId xmlns:p14="http://schemas.microsoft.com/office/powerpoint/2010/main" val="359649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3" grpId="0"/>
      <p:bldP spid="18" grpId="0"/>
      <p:bldP spid="19"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ußzeilenplatzhalter 3"/>
          <p:cNvSpPr>
            <a:spLocks noGrp="1"/>
          </p:cNvSpPr>
          <p:nvPr>
            <p:ph type="ftr" sz="quarter" idx="10"/>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de-DE" altLang="de-DE" sz="1000" b="0">
                <a:solidFill>
                  <a:srgbClr val="0077B2"/>
                </a:solidFill>
              </a:rPr>
              <a:t>Kommunalbüro für ärztliche Versorgung – Legler – 26.11.2025</a:t>
            </a:r>
          </a:p>
        </p:txBody>
      </p:sp>
      <p:sp>
        <p:nvSpPr>
          <p:cNvPr id="124931" name="Foliennummernplatzhalter 4"/>
          <p:cNvSpPr>
            <a:spLocks noGrp="1"/>
          </p:cNvSpPr>
          <p:nvPr>
            <p:ph type="sldNum" sz="quarter" idx="11"/>
          </p:nvPr>
        </p:nvSpPr>
        <p:spPr>
          <a:noFill/>
        </p:spPr>
        <p:txBody>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fld id="{CECBA081-5B33-4CCF-B187-606A72942311}" type="slidenum">
              <a:rPr lang="en-US" altLang="de-DE" sz="1000" b="0" smtClean="0">
                <a:solidFill>
                  <a:srgbClr val="1160A0"/>
                </a:solidFill>
              </a:rPr>
              <a:pPr>
                <a:spcBef>
                  <a:spcPct val="0"/>
                </a:spcBef>
              </a:pPr>
              <a:t>9</a:t>
            </a:fld>
            <a:endParaRPr lang="en-US" altLang="de-DE" sz="1000" b="0" dirty="0">
              <a:solidFill>
                <a:srgbClr val="1160A0"/>
              </a:solidFill>
            </a:endParaRPr>
          </a:p>
        </p:txBody>
      </p:sp>
      <p:sp>
        <p:nvSpPr>
          <p:cNvPr id="20" name="Titel 2"/>
          <p:cNvSpPr txBox="1">
            <a:spLocks/>
          </p:cNvSpPr>
          <p:nvPr/>
        </p:nvSpPr>
        <p:spPr bwMode="auto">
          <a:xfrm>
            <a:off x="185738" y="100013"/>
            <a:ext cx="8831262"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cs typeface="Arial" charset="0"/>
              </a:defRPr>
            </a:lvl2pPr>
            <a:lvl3pPr algn="l" rtl="0" eaLnBrk="0" fontAlgn="base" hangingPunct="0">
              <a:spcBef>
                <a:spcPct val="0"/>
              </a:spcBef>
              <a:spcAft>
                <a:spcPct val="0"/>
              </a:spcAft>
              <a:defRPr sz="2400">
                <a:solidFill>
                  <a:schemeClr val="tx2"/>
                </a:solidFill>
                <a:latin typeface="Arial" charset="0"/>
                <a:cs typeface="Arial" charset="0"/>
              </a:defRPr>
            </a:lvl3pPr>
            <a:lvl4pPr algn="l" rtl="0" eaLnBrk="0" fontAlgn="base" hangingPunct="0">
              <a:spcBef>
                <a:spcPct val="0"/>
              </a:spcBef>
              <a:spcAft>
                <a:spcPct val="0"/>
              </a:spcAft>
              <a:defRPr sz="2400">
                <a:solidFill>
                  <a:schemeClr val="tx2"/>
                </a:solidFill>
                <a:latin typeface="Arial" charset="0"/>
                <a:cs typeface="Arial" charset="0"/>
              </a:defRPr>
            </a:lvl4pPr>
            <a:lvl5pPr algn="l" rtl="0" eaLnBrk="0" fontAlgn="base" hangingPunct="0">
              <a:spcBef>
                <a:spcPct val="0"/>
              </a:spcBef>
              <a:spcAft>
                <a:spcPct val="0"/>
              </a:spcAft>
              <a:defRPr sz="2400">
                <a:solidFill>
                  <a:schemeClr val="tx2"/>
                </a:solidFill>
                <a:latin typeface="Arial" charset="0"/>
                <a:cs typeface="Arial" charset="0"/>
              </a:defRPr>
            </a:lvl5pPr>
            <a:lvl6pPr marL="457200" algn="l" rtl="0" fontAlgn="base">
              <a:spcBef>
                <a:spcPct val="0"/>
              </a:spcBef>
              <a:spcAft>
                <a:spcPct val="0"/>
              </a:spcAft>
              <a:defRPr sz="2400">
                <a:solidFill>
                  <a:schemeClr val="tx2"/>
                </a:solidFill>
                <a:latin typeface="Arial" charset="0"/>
                <a:cs typeface="Arial" charset="0"/>
              </a:defRPr>
            </a:lvl6pPr>
            <a:lvl7pPr marL="914400" algn="l" rtl="0" fontAlgn="base">
              <a:spcBef>
                <a:spcPct val="0"/>
              </a:spcBef>
              <a:spcAft>
                <a:spcPct val="0"/>
              </a:spcAft>
              <a:defRPr sz="2400">
                <a:solidFill>
                  <a:schemeClr val="tx2"/>
                </a:solidFill>
                <a:latin typeface="Arial" charset="0"/>
                <a:cs typeface="Arial" charset="0"/>
              </a:defRPr>
            </a:lvl7pPr>
            <a:lvl8pPr marL="1371600" algn="l" rtl="0" fontAlgn="base">
              <a:spcBef>
                <a:spcPct val="0"/>
              </a:spcBef>
              <a:spcAft>
                <a:spcPct val="0"/>
              </a:spcAft>
              <a:defRPr sz="2400">
                <a:solidFill>
                  <a:schemeClr val="tx2"/>
                </a:solidFill>
                <a:latin typeface="Arial" charset="0"/>
                <a:cs typeface="Arial" charset="0"/>
              </a:defRPr>
            </a:lvl8pPr>
            <a:lvl9pPr marL="1828800" algn="l" rtl="0" fontAlgn="base">
              <a:spcBef>
                <a:spcPct val="0"/>
              </a:spcBef>
              <a:spcAft>
                <a:spcPct val="0"/>
              </a:spcAft>
              <a:defRPr sz="2400">
                <a:solidFill>
                  <a:schemeClr val="tx2"/>
                </a:solidFill>
                <a:latin typeface="Arial" charset="0"/>
                <a:cs typeface="Arial" charset="0"/>
              </a:defRPr>
            </a:lvl9pPr>
          </a:lstStyle>
          <a:p>
            <a:pPr>
              <a:defRPr/>
            </a:pPr>
            <a:r>
              <a:rPr lang="de-DE" altLang="de-DE" dirty="0">
                <a:solidFill>
                  <a:srgbClr val="0077B2"/>
                </a:solidFill>
              </a:rPr>
              <a:t>Zentrale Entwicklungen – </a:t>
            </a:r>
            <a:r>
              <a:rPr lang="de-DE" altLang="de-DE" kern="0" dirty="0">
                <a:solidFill>
                  <a:srgbClr val="0077B2"/>
                </a:solidFill>
              </a:rPr>
              <a:t>Zahlen, Daten, Fakten:</a:t>
            </a:r>
          </a:p>
          <a:p>
            <a:pPr>
              <a:defRPr/>
            </a:pPr>
            <a:r>
              <a:rPr lang="de-DE" altLang="de-DE" b="1" dirty="0">
                <a:solidFill>
                  <a:srgbClr val="0077B2"/>
                </a:solidFill>
              </a:rPr>
              <a:t>Erwartungen Medizinstudierender an spätere Berufstätigkeit</a:t>
            </a:r>
            <a:r>
              <a:rPr lang="de-DE" altLang="de-DE" dirty="0">
                <a:solidFill>
                  <a:srgbClr val="0077B2"/>
                </a:solidFill>
              </a:rPr>
              <a:t> </a:t>
            </a:r>
            <a:endParaRPr lang="de-DE" altLang="de-DE" sz="1200" b="1" kern="0" dirty="0">
              <a:solidFill>
                <a:srgbClr val="0077B2"/>
              </a:solidFill>
            </a:endParaRPr>
          </a:p>
        </p:txBody>
      </p:sp>
      <p:sp>
        <p:nvSpPr>
          <p:cNvPr id="124933" name="Rechteck 1"/>
          <p:cNvSpPr>
            <a:spLocks noChangeArrowheads="1"/>
          </p:cNvSpPr>
          <p:nvPr/>
        </p:nvSpPr>
        <p:spPr bwMode="auto">
          <a:xfrm>
            <a:off x="2386670" y="5903913"/>
            <a:ext cx="64842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b="1">
                <a:solidFill>
                  <a:srgbClr val="000000"/>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pPr>
            <a:r>
              <a:rPr lang="de-DE" altLang="de-DE" sz="900" b="0" dirty="0"/>
              <a:t>Quelle: Eigene Darstellung gemäß „</a:t>
            </a:r>
            <a:r>
              <a:rPr lang="de-DE" altLang="de-DE" sz="900" b="0" dirty="0" err="1"/>
              <a:t>Berufsmonitoring</a:t>
            </a:r>
            <a:r>
              <a:rPr lang="de-DE" altLang="de-DE" sz="900" b="0" dirty="0"/>
              <a:t> Medizinstudierende 2022“; N = zwischen 8.571 und 8.588; KBV (2023)</a:t>
            </a:r>
          </a:p>
        </p:txBody>
      </p:sp>
      <p:pic>
        <p:nvPicPr>
          <p:cNvPr id="6" name="Grafik 5"/>
          <p:cNvPicPr>
            <a:picLocks noChangeAspect="1"/>
          </p:cNvPicPr>
          <p:nvPr/>
        </p:nvPicPr>
        <p:blipFill>
          <a:blip r:embed="rId3"/>
          <a:stretch>
            <a:fillRect/>
          </a:stretch>
        </p:blipFill>
        <p:spPr>
          <a:xfrm>
            <a:off x="439953" y="1039488"/>
            <a:ext cx="8322831" cy="4864425"/>
          </a:xfrm>
          <a:prstGeom prst="rect">
            <a:avLst/>
          </a:prstGeom>
        </p:spPr>
      </p:pic>
    </p:spTree>
    <p:extLst>
      <p:ext uri="{BB962C8B-B14F-4D97-AF65-F5344CB8AC3E}">
        <p14:creationId xmlns:p14="http://schemas.microsoft.com/office/powerpoint/2010/main" val="2866028166"/>
      </p:ext>
    </p:extLst>
  </p:cSld>
  <p:clrMapOvr>
    <a:masterClrMapping/>
  </p:clrMapOvr>
  <p:transition spd="slow"/>
</p:sld>
</file>

<file path=ppt/theme/theme1.xml><?xml version="1.0" encoding="utf-8"?>
<a:theme xmlns:a="http://schemas.openxmlformats.org/drawingml/2006/main" name="Standard">
  <a:themeElements>
    <a:clrScheme name="Standard 1">
      <a:dk1>
        <a:srgbClr val="000000"/>
      </a:dk1>
      <a:lt1>
        <a:srgbClr val="FFFFFF"/>
      </a:lt1>
      <a:dk2>
        <a:srgbClr val="0077B2"/>
      </a:dk2>
      <a:lt2>
        <a:srgbClr val="808080"/>
      </a:lt2>
      <a:accent1>
        <a:srgbClr val="FFFFFF"/>
      </a:accent1>
      <a:accent2>
        <a:srgbClr val="0077B2"/>
      </a:accent2>
      <a:accent3>
        <a:srgbClr val="FFFFFF"/>
      </a:accent3>
      <a:accent4>
        <a:srgbClr val="000000"/>
      </a:accent4>
      <a:accent5>
        <a:srgbClr val="FFFFFF"/>
      </a:accent5>
      <a:accent6>
        <a:srgbClr val="006BA1"/>
      </a:accent6>
      <a:hlink>
        <a:srgbClr val="0077B2"/>
      </a:hlink>
      <a:folHlink>
        <a:srgbClr val="004568"/>
      </a:folHlink>
    </a:clrScheme>
    <a:fontScheme name="Standard">
      <a:majorFont>
        <a:latin typeface="Arial"/>
        <a:ea typeface=""/>
        <a:cs typeface="Arial"/>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 1">
        <a:dk1>
          <a:srgbClr val="000000"/>
        </a:dk1>
        <a:lt1>
          <a:srgbClr val="FFFFFF"/>
        </a:lt1>
        <a:dk2>
          <a:srgbClr val="0077B2"/>
        </a:dk2>
        <a:lt2>
          <a:srgbClr val="808080"/>
        </a:lt2>
        <a:accent1>
          <a:srgbClr val="FFFFFF"/>
        </a:accent1>
        <a:accent2>
          <a:srgbClr val="0077B2"/>
        </a:accent2>
        <a:accent3>
          <a:srgbClr val="FFFFFF"/>
        </a:accent3>
        <a:accent4>
          <a:srgbClr val="000000"/>
        </a:accent4>
        <a:accent5>
          <a:srgbClr val="FFFFFF"/>
        </a:accent5>
        <a:accent6>
          <a:srgbClr val="006BA1"/>
        </a:accent6>
        <a:hlink>
          <a:srgbClr val="0077B2"/>
        </a:hlink>
        <a:folHlink>
          <a:srgbClr val="0045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2542</Words>
  <Application>Microsoft Office PowerPoint</Application>
  <PresentationFormat>Bildschirmpräsentation (4:3)</PresentationFormat>
  <Paragraphs>262</Paragraphs>
  <Slides>18</Slides>
  <Notes>16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Arial Rounded MT Bold</vt:lpstr>
      <vt:lpstr>Wingdings</vt:lpstr>
      <vt:lpstr>Standard</vt:lpstr>
      <vt:lpstr>Ambulante ärztliche Versorgungsstrukturen im Wandel – zentrale Herausforderungen und Handlungsoptionen auf kommunaler Ebene  </vt:lpstr>
      <vt:lpstr>Agenda</vt:lpstr>
      <vt:lpstr>Aufgaben und Zielgruppe des Kommunalbüros für ärztliche Versorgung im Bayerischen Landesamt für Gesundheit und Lebensmittelsicherheit (LGL)</vt:lpstr>
      <vt:lpstr>PowerPoint-Präsentation</vt:lpstr>
      <vt:lpstr>Zentrale Entwicklungen in der medizinischen Gesundheitsversorgung – „Schlagzeilen“</vt:lpstr>
      <vt:lpstr>Trends und Herausforderungen – Zahlen, Daten, Fakten: Anzahl der Hausärzte in Praxen*</vt:lpstr>
      <vt:lpstr>Trends und Herausforderungen – Zahlen, Daten, Fakten: Angestellte Hausärzte*</vt:lpstr>
      <vt:lpstr>Trends und Herausforderungen – Zahlen, Daten, Fakten: Teilnahmeumfang von Hausärzten*</vt:lpstr>
      <vt:lpstr>PowerPoint-Präsentation</vt:lpstr>
      <vt:lpstr>Zentrale Entwicklungen in der medizinischen Gesundheitsversorgung – Fazit</vt:lpstr>
      <vt:lpstr>Ambulante ärztliche Versorgung – die mögliche Rolle der Kommunen</vt:lpstr>
      <vt:lpstr>PowerPoint-Präsentation</vt:lpstr>
      <vt:lpstr>PowerPoint-Präsentation</vt:lpstr>
      <vt:lpstr>ANHANG:  Beispiele für regionale Lösungsansätze (Schwerpunkt: hausärztliche Versorgung) </vt:lpstr>
      <vt:lpstr>Anhang: Beispiele für regionale Lösungsansätze –Weiterentwicklung der Angebotsstrukturen </vt:lpstr>
      <vt:lpstr>Anhang: Beispiele für regionale Lösungsansätze –Prozessbegleitung bei Praxisübergaben </vt:lpstr>
      <vt:lpstr>Anhang: Beispiele für regionale Lösungsansätze –Initiativen zur Nachwuchsförderung/-gewinnung</vt:lpstr>
      <vt:lpstr>PowerPoint-Präsentation</vt:lpstr>
    </vt:vector>
  </TitlesOfParts>
  <Company>gernBotschaft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A142</dc:creator>
  <cp:lastModifiedBy>Maier, Verena (LGL)</cp:lastModifiedBy>
  <cp:revision>169</cp:revision>
  <dcterms:created xsi:type="dcterms:W3CDTF">2011-03-01T15:00:45Z</dcterms:created>
  <dcterms:modified xsi:type="dcterms:W3CDTF">2025-11-24T10:24:33Z</dcterms:modified>
</cp:coreProperties>
</file>