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6" r:id="rId2"/>
    <p:sldId id="416" r:id="rId3"/>
    <p:sldId id="414" r:id="rId4"/>
    <p:sldId id="412" r:id="rId5"/>
    <p:sldId id="417" r:id="rId6"/>
    <p:sldId id="400" r:id="rId7"/>
    <p:sldId id="403" r:id="rId8"/>
    <p:sldId id="404" r:id="rId9"/>
    <p:sldId id="405" r:id="rId10"/>
    <p:sldId id="406" r:id="rId11"/>
    <p:sldId id="407" r:id="rId12"/>
    <p:sldId id="385" r:id="rId13"/>
    <p:sldId id="413" r:id="rId14"/>
    <p:sldId id="415" r:id="rId15"/>
    <p:sldId id="418" r:id="rId16"/>
    <p:sldId id="376" r:id="rId17"/>
    <p:sldId id="352" r:id="rId18"/>
    <p:sldId id="419" r:id="rId19"/>
    <p:sldId id="420" r:id="rId20"/>
    <p:sldId id="421" r:id="rId21"/>
    <p:sldId id="389" r:id="rId22"/>
  </p:sldIdLst>
  <p:sldSz cx="10080625" cy="7559675"/>
  <p:notesSz cx="7099300" cy="102346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57">
          <p15:clr>
            <a:srgbClr val="A4A3A4"/>
          </p15:clr>
        </p15:guide>
        <p15:guide id="2" pos="20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272585-BBAD-414C-B593-AB6227DA0CB2}" v="4" dt="2025-11-25T16:38:19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474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757"/>
        <p:guide pos="202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 Roth" userId="1339eccc0bedefb7" providerId="LiveId" clId="{3184739D-75B4-4B5E-B1A5-EBA4CAD5C056}"/>
    <pc:docChg chg="modSld">
      <pc:chgData name="Karl Roth" userId="1339eccc0bedefb7" providerId="LiveId" clId="{3184739D-75B4-4B5E-B1A5-EBA4CAD5C056}" dt="2025-11-26T12:28:11.127" v="1" actId="20577"/>
      <pc:docMkLst>
        <pc:docMk/>
      </pc:docMkLst>
      <pc:sldChg chg="modSp mod">
        <pc:chgData name="Karl Roth" userId="1339eccc0bedefb7" providerId="LiveId" clId="{3184739D-75B4-4B5E-B1A5-EBA4CAD5C056}" dt="2025-11-26T12:28:11.127" v="1" actId="20577"/>
        <pc:sldMkLst>
          <pc:docMk/>
          <pc:sldMk cId="0" sldId="276"/>
        </pc:sldMkLst>
        <pc:spChg chg="mod">
          <ac:chgData name="Karl Roth" userId="1339eccc0bedefb7" providerId="LiveId" clId="{3184739D-75B4-4B5E-B1A5-EBA4CAD5C056}" dt="2025-11-26T12:28:11.127" v="1" actId="20577"/>
          <ac:spMkLst>
            <pc:docMk/>
            <pc:sldMk cId="0" sldId="276"/>
            <ac:spMk id="512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pPr>
              <a:defRPr/>
            </a:pPr>
            <a:fld id="{BB737FFA-3E38-4CF3-937A-7D5E046F938B}" type="datetimeFigureOut">
              <a:rPr lang="de-DE"/>
              <a:pPr>
                <a:defRPr/>
              </a:pPr>
              <a:t>26.11.2025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pPr>
              <a:defRPr/>
            </a:pPr>
            <a:fld id="{4CE50AE9-F782-40BB-ABB5-ED2975CA82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958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4925" cy="383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9598" y="4861154"/>
            <a:ext cx="5678446" cy="4604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80453" cy="5106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687399" algn="l"/>
                <a:tab pos="1374796" algn="l"/>
                <a:tab pos="2062195" algn="l"/>
                <a:tab pos="274959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017190" y="0"/>
            <a:ext cx="3080453" cy="5106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687399" algn="l"/>
                <a:tab pos="1374796" algn="l"/>
                <a:tab pos="2062195" algn="l"/>
                <a:tab pos="274959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722309"/>
            <a:ext cx="3080453" cy="5106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687399" algn="l"/>
                <a:tab pos="1374796" algn="l"/>
                <a:tab pos="2062195" algn="l"/>
                <a:tab pos="274959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017190" y="9722309"/>
            <a:ext cx="3080453" cy="5106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687399" algn="l"/>
                <a:tab pos="1374796" algn="l"/>
                <a:tab pos="2062195" algn="l"/>
                <a:tab pos="274959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8E458206-76F2-4BF3-AB16-B1F713589B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510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84439" algn="l"/>
                <a:tab pos="1372168" algn="l"/>
                <a:tab pos="2059897" algn="l"/>
                <a:tab pos="2747626" algn="l"/>
              </a:tabLst>
            </a:pPr>
            <a:fld id="{7B3A02DA-2630-436B-B8D4-29D5595AFF44}" type="slidenum">
              <a:rPr lang="de-D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684439" algn="l"/>
                  <a:tab pos="1372168" algn="l"/>
                  <a:tab pos="2059897" algn="l"/>
                  <a:tab pos="2747626" algn="l"/>
                </a:tabLst>
              </a:pPr>
              <a:t>1</a:t>
            </a:fld>
            <a:endParaRPr lang="de-D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261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82114-0FF2-5F4A-DBF7-BE0C0B805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4B0E3CF8-82C1-A508-AD02-9AF6265742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D8A22869-CD7A-E334-DF13-78F31A7AE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4DD6BE53-2F98-AAA3-0140-5E584846AE24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84439" algn="l"/>
                <a:tab pos="1372168" algn="l"/>
                <a:tab pos="2059897" algn="l"/>
                <a:tab pos="2747626" algn="l"/>
              </a:tabLst>
            </a:pPr>
            <a:fld id="{7B3A02DA-2630-436B-B8D4-29D5595AFF44}" type="slidenum">
              <a:rPr lang="de-D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684439" algn="l"/>
                  <a:tab pos="1372168" algn="l"/>
                  <a:tab pos="2059897" algn="l"/>
                  <a:tab pos="2747626" algn="l"/>
                </a:tabLst>
              </a:pPr>
              <a:t>10</a:t>
            </a:fld>
            <a:endParaRPr lang="de-D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1724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E4D10-27E6-9517-185C-6D5309530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EF149B2F-E358-D212-948C-A1B39CACB8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35A4A9E9-7B74-A351-1AB4-760B1201F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FE1D8421-1EB1-6C38-DA14-33F281A15E94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84439" algn="l"/>
                <a:tab pos="1372168" algn="l"/>
                <a:tab pos="2059897" algn="l"/>
                <a:tab pos="2747626" algn="l"/>
              </a:tabLst>
            </a:pPr>
            <a:fld id="{7B3A02DA-2630-436B-B8D4-29D5595AFF44}" type="slidenum">
              <a:rPr lang="de-D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684439" algn="l"/>
                  <a:tab pos="1372168" algn="l"/>
                  <a:tab pos="2059897" algn="l"/>
                  <a:tab pos="2747626" algn="l"/>
                </a:tabLst>
              </a:pPr>
              <a:t>11</a:t>
            </a:fld>
            <a:endParaRPr lang="de-D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1547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073E6-304B-0621-CAEB-7FA550C12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0C85A7B3-824F-1A93-2E83-5231D988AF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4DC99EA8-E0DC-0B49-ABD6-E7994B7A5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1A752650-B4B5-6BA1-0B2B-048BD542A440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84439" algn="l"/>
                <a:tab pos="1372168" algn="l"/>
                <a:tab pos="2059897" algn="l"/>
                <a:tab pos="2747626" algn="l"/>
              </a:tabLst>
            </a:pPr>
            <a:fld id="{7B3A02DA-2630-436B-B8D4-29D5595AFF44}" type="slidenum">
              <a:rPr lang="de-D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684439" algn="l"/>
                  <a:tab pos="1372168" algn="l"/>
                  <a:tab pos="2059897" algn="l"/>
                  <a:tab pos="2747626" algn="l"/>
                </a:tabLst>
              </a:pPr>
              <a:t>13</a:t>
            </a:fld>
            <a:endParaRPr lang="de-D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8448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21DA4-A230-6091-8447-B7414FDE8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A1B04959-6276-1E82-E7F6-47C9C9F78C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7E2A5EC0-9F50-5DD4-D646-478012170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0EE10391-6557-CF23-78D7-01D378B33116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84439" algn="l"/>
                <a:tab pos="1372168" algn="l"/>
                <a:tab pos="2059897" algn="l"/>
                <a:tab pos="2747626" algn="l"/>
              </a:tabLst>
            </a:pPr>
            <a:fld id="{7B3A02DA-2630-436B-B8D4-29D5595AFF44}" type="slidenum">
              <a:rPr lang="de-D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684439" algn="l"/>
                  <a:tab pos="1372168" algn="l"/>
                  <a:tab pos="2059897" algn="l"/>
                  <a:tab pos="2747626" algn="l"/>
                </a:tabLst>
              </a:pPr>
              <a:t>14</a:t>
            </a:fld>
            <a:endParaRPr lang="de-D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4214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9EB61-6EEA-4DB7-B5DF-7FD593F03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432BB9D9-2BAB-B7B9-21C6-A92C638F13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3E6EB1AA-FB01-B43A-2A61-40A87BDC3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AF8C8A0C-8ACA-E995-4151-3755EA8F218A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84439" algn="l"/>
                <a:tab pos="1372168" algn="l"/>
                <a:tab pos="2059897" algn="l"/>
                <a:tab pos="2747626" algn="l"/>
              </a:tabLst>
            </a:pPr>
            <a:fld id="{7B3A02DA-2630-436B-B8D4-29D5595AFF44}" type="slidenum">
              <a:rPr lang="de-D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684439" algn="l"/>
                  <a:tab pos="1372168" algn="l"/>
                  <a:tab pos="2059897" algn="l"/>
                  <a:tab pos="2747626" algn="l"/>
                </a:tabLst>
              </a:pPr>
              <a:t>15</a:t>
            </a:fld>
            <a:endParaRPr lang="de-D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3052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84439" algn="l"/>
                <a:tab pos="1372168" algn="l"/>
                <a:tab pos="2059897" algn="l"/>
                <a:tab pos="2747626" algn="l"/>
              </a:tabLst>
            </a:pPr>
            <a:fld id="{7B3A02DA-2630-436B-B8D4-29D5595AFF44}" type="slidenum">
              <a:rPr lang="de-D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684439" algn="l"/>
                  <a:tab pos="1372168" algn="l"/>
                  <a:tab pos="2059897" algn="l"/>
                  <a:tab pos="2747626" algn="l"/>
                </a:tabLst>
              </a:pPr>
              <a:t>16</a:t>
            </a:fld>
            <a:endParaRPr lang="de-D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1353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84439" algn="l"/>
                <a:tab pos="1372168" algn="l"/>
                <a:tab pos="2059897" algn="l"/>
                <a:tab pos="2747626" algn="l"/>
              </a:tabLst>
            </a:pPr>
            <a:fld id="{7B3A02DA-2630-436B-B8D4-29D5595AFF44}" type="slidenum">
              <a:rPr lang="de-D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684439" algn="l"/>
                  <a:tab pos="1372168" algn="l"/>
                  <a:tab pos="2059897" algn="l"/>
                  <a:tab pos="2747626" algn="l"/>
                </a:tabLst>
              </a:pPr>
              <a:t>17</a:t>
            </a:fld>
            <a:endParaRPr lang="de-D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9289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88669-1FE0-9917-C6FB-FB222DC55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BD4B3B65-CB0F-390C-6008-6CFCECC823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E149F206-153C-CE93-0A9C-4F888C788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43E60757-A41F-0628-A241-CF0763647B7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84439" algn="l"/>
                <a:tab pos="1372168" algn="l"/>
                <a:tab pos="2059897" algn="l"/>
                <a:tab pos="2747626" algn="l"/>
              </a:tabLst>
            </a:pPr>
            <a:fld id="{7B3A02DA-2630-436B-B8D4-29D5595AFF44}" type="slidenum">
              <a:rPr lang="de-D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684439" algn="l"/>
                  <a:tab pos="1372168" algn="l"/>
                  <a:tab pos="2059897" algn="l"/>
                  <a:tab pos="2747626" algn="l"/>
                </a:tabLst>
              </a:pPr>
              <a:t>18</a:t>
            </a:fld>
            <a:endParaRPr lang="de-D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308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EE722-D4BD-02A7-DED6-D76501E62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5A2E874D-2862-24C1-0F72-DA68CB86DA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4096AC37-9D16-6B8A-42AC-3B2CDC4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F16F2A8D-B6BE-36B3-112B-B51CC49553DE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84439" algn="l"/>
                <a:tab pos="1372168" algn="l"/>
                <a:tab pos="2059897" algn="l"/>
                <a:tab pos="2747626" algn="l"/>
              </a:tabLst>
            </a:pPr>
            <a:fld id="{7B3A02DA-2630-436B-B8D4-29D5595AFF44}" type="slidenum">
              <a:rPr lang="de-D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684439" algn="l"/>
                  <a:tab pos="1372168" algn="l"/>
                  <a:tab pos="2059897" algn="l"/>
                  <a:tab pos="2747626" algn="l"/>
                </a:tabLst>
              </a:pPr>
              <a:t>19</a:t>
            </a:fld>
            <a:endParaRPr lang="de-D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5005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EE89F-7D91-D712-3580-6322B2C25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8CDEDD26-5C08-1CD0-5720-B4898A2191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07A28EB3-90D1-431F-E1E0-33749080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9C46FA22-D70E-7A1C-2830-23F1F16C8B8E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84439" algn="l"/>
                <a:tab pos="1372168" algn="l"/>
                <a:tab pos="2059897" algn="l"/>
                <a:tab pos="2747626" algn="l"/>
              </a:tabLst>
            </a:pPr>
            <a:fld id="{7B3A02DA-2630-436B-B8D4-29D5595AFF44}" type="slidenum">
              <a:rPr lang="de-D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684439" algn="l"/>
                  <a:tab pos="1372168" algn="l"/>
                  <a:tab pos="2059897" algn="l"/>
                  <a:tab pos="2747626" algn="l"/>
                </a:tabLst>
              </a:pPr>
              <a:t>20</a:t>
            </a:fld>
            <a:endParaRPr lang="de-D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8681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4028A-A801-D5D8-F181-9686B042E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D21305C9-FEE8-D9D6-5541-3C800D5A57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600D61E7-9E2F-A59E-8BA5-B68697F42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8809A6F1-C17A-E070-B933-A64DFA32803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84439" algn="l"/>
                <a:tab pos="1372168" algn="l"/>
                <a:tab pos="2059897" algn="l"/>
                <a:tab pos="2747626" algn="l"/>
              </a:tabLst>
            </a:pPr>
            <a:fld id="{7B3A02DA-2630-436B-B8D4-29D5595AFF44}" type="slidenum">
              <a:rPr lang="de-D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684439" algn="l"/>
                  <a:tab pos="1372168" algn="l"/>
                  <a:tab pos="2059897" algn="l"/>
                  <a:tab pos="2747626" algn="l"/>
                </a:tabLst>
              </a:pPr>
              <a:t>2</a:t>
            </a:fld>
            <a:endParaRPr lang="de-D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0536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9752A-2908-FF57-C66B-D217EC138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E17EEBFD-3838-9065-7F97-66FCAF026D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0F175B68-985C-811A-D9CD-42B05EB13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74ACFC69-7D7F-1082-D22B-3E0FADC1D72D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84439" algn="l"/>
                <a:tab pos="1372168" algn="l"/>
                <a:tab pos="2059897" algn="l"/>
                <a:tab pos="2747626" algn="l"/>
              </a:tabLst>
            </a:pPr>
            <a:fld id="{7B3A02DA-2630-436B-B8D4-29D5595AFF44}" type="slidenum">
              <a:rPr lang="de-D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684439" algn="l"/>
                  <a:tab pos="1372168" algn="l"/>
                  <a:tab pos="2059897" algn="l"/>
                  <a:tab pos="2747626" algn="l"/>
                </a:tabLst>
              </a:pPr>
              <a:t>21</a:t>
            </a:fld>
            <a:endParaRPr lang="de-D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4738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B734A-4C8B-02D2-3344-1F52C603B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481C4FFA-842B-339F-F433-AC5E620621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5984DCFE-D10E-3BA3-2C60-9C8840F7A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31FC0008-BF98-DC1E-741A-E1246C0AEE80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84439" algn="l"/>
                <a:tab pos="1372168" algn="l"/>
                <a:tab pos="2059897" algn="l"/>
                <a:tab pos="2747626" algn="l"/>
              </a:tabLst>
            </a:pPr>
            <a:fld id="{7B3A02DA-2630-436B-B8D4-29D5595AFF44}" type="slidenum">
              <a:rPr lang="de-D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684439" algn="l"/>
                  <a:tab pos="1372168" algn="l"/>
                  <a:tab pos="2059897" algn="l"/>
                  <a:tab pos="2747626" algn="l"/>
                </a:tabLst>
              </a:pPr>
              <a:t>3</a:t>
            </a:fld>
            <a:endParaRPr lang="de-D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448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04131-525B-9529-640D-B337D92CD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825F2EEC-9693-FBC4-97F2-F13D3EF6E2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1C48CE5D-9B30-460E-98AD-F041B1701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978708E0-9D7A-6790-2DA7-6C25E1DA0BE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84439" algn="l"/>
                <a:tab pos="1372168" algn="l"/>
                <a:tab pos="2059897" algn="l"/>
                <a:tab pos="2747626" algn="l"/>
              </a:tabLst>
            </a:pPr>
            <a:fld id="{7B3A02DA-2630-436B-B8D4-29D5595AFF44}" type="slidenum">
              <a:rPr lang="de-D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684439" algn="l"/>
                  <a:tab pos="1372168" algn="l"/>
                  <a:tab pos="2059897" algn="l"/>
                  <a:tab pos="2747626" algn="l"/>
                </a:tabLst>
              </a:pPr>
              <a:t>4</a:t>
            </a:fld>
            <a:endParaRPr lang="de-D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1888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6FA8B-DB57-FD25-1415-13CB115C8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56F76E14-F18C-C078-9A42-0699426402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B200192F-F3A0-7CD5-492C-CE5110474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F6677CE4-C6DF-394A-3A00-ACD68F58249E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84439" algn="l"/>
                <a:tab pos="1372168" algn="l"/>
                <a:tab pos="2059897" algn="l"/>
                <a:tab pos="2747626" algn="l"/>
              </a:tabLst>
            </a:pPr>
            <a:fld id="{7B3A02DA-2630-436B-B8D4-29D5595AFF44}" type="slidenum">
              <a:rPr lang="de-D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684439" algn="l"/>
                  <a:tab pos="1372168" algn="l"/>
                  <a:tab pos="2059897" algn="l"/>
                  <a:tab pos="2747626" algn="l"/>
                </a:tabLst>
              </a:pPr>
              <a:t>5</a:t>
            </a:fld>
            <a:endParaRPr lang="de-D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9533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71C3B-B965-5EA7-5DE6-74F18228D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3142317B-DE3B-5678-68E4-FB08F0F999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0701618A-09B3-D983-667E-191469C61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2C5E8C5B-A937-CD74-D687-66257A1522EA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84439" algn="l"/>
                <a:tab pos="1372168" algn="l"/>
                <a:tab pos="2059897" algn="l"/>
                <a:tab pos="2747626" algn="l"/>
              </a:tabLst>
            </a:pPr>
            <a:fld id="{7B3A02DA-2630-436B-B8D4-29D5595AFF44}" type="slidenum">
              <a:rPr lang="de-D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684439" algn="l"/>
                  <a:tab pos="1372168" algn="l"/>
                  <a:tab pos="2059897" algn="l"/>
                  <a:tab pos="2747626" algn="l"/>
                </a:tabLst>
              </a:pPr>
              <a:t>6</a:t>
            </a:fld>
            <a:endParaRPr lang="de-D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4728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7EE93-1B00-B49B-889E-243813751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9636B350-CBBA-1F9A-5963-675A4C6FF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D99B37BA-2792-0915-5961-1E16500CE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77F1CD16-F854-79A9-14D2-F07514A3624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84439" algn="l"/>
                <a:tab pos="1372168" algn="l"/>
                <a:tab pos="2059897" algn="l"/>
                <a:tab pos="2747626" algn="l"/>
              </a:tabLst>
            </a:pPr>
            <a:fld id="{7B3A02DA-2630-436B-B8D4-29D5595AFF44}" type="slidenum">
              <a:rPr lang="de-D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684439" algn="l"/>
                  <a:tab pos="1372168" algn="l"/>
                  <a:tab pos="2059897" algn="l"/>
                  <a:tab pos="2747626" algn="l"/>
                </a:tabLst>
              </a:pPr>
              <a:t>7</a:t>
            </a:fld>
            <a:endParaRPr lang="de-D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3010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006AA-4BDE-AE21-49C9-9A5E7900C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DB6720CF-6E32-E0C8-22F1-41313EA0D7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11AF04E7-006D-824A-4944-B65148CE0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54A606E1-CEBB-E67C-8DEA-BB4B8456D74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84439" algn="l"/>
                <a:tab pos="1372168" algn="l"/>
                <a:tab pos="2059897" algn="l"/>
                <a:tab pos="2747626" algn="l"/>
              </a:tabLst>
            </a:pPr>
            <a:fld id="{7B3A02DA-2630-436B-B8D4-29D5595AFF44}" type="slidenum">
              <a:rPr lang="de-D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684439" algn="l"/>
                  <a:tab pos="1372168" algn="l"/>
                  <a:tab pos="2059897" algn="l"/>
                  <a:tab pos="2747626" algn="l"/>
                </a:tabLst>
              </a:pPr>
              <a:t>8</a:t>
            </a:fld>
            <a:endParaRPr lang="de-D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9402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405AA-C1F0-E125-FC1A-32EE89D89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26DF7243-5085-4A21-0BAF-859AC96B12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6D64B1FE-D3D2-C209-10A5-1FD559DD6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06B17FCB-581D-80F7-CF82-30118A59919C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84439" algn="l"/>
                <a:tab pos="1372168" algn="l"/>
                <a:tab pos="2059897" algn="l"/>
                <a:tab pos="2747626" algn="l"/>
              </a:tabLst>
            </a:pPr>
            <a:fld id="{7B3A02DA-2630-436B-B8D4-29D5595AFF44}" type="slidenum">
              <a:rPr lang="de-D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684439" algn="l"/>
                  <a:tab pos="1372168" algn="l"/>
                  <a:tab pos="2059897" algn="l"/>
                  <a:tab pos="2747626" algn="l"/>
                </a:tabLst>
              </a:pPr>
              <a:t>9</a:t>
            </a:fld>
            <a:endParaRPr lang="de-D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933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Bayerischer Landkreistag - Dr. Klaus Schulenburg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69B0F-5A98-4072-98DC-FAE9D57B8E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Bayerischer Landkreistag - Dr. Klaus Schulenburg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66D6F-3BC4-4119-A7EE-015D9B7251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Bayerischer Landkreistag - Dr. Klaus Schulenburg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4D546-2B5B-4C90-89AF-B033A4B3F9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Bayerischer Landkreistag - Dr. Klaus Schulenburg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B85D0-6C27-4E18-AF06-01D1C64F8B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Bayerischer Landkreistag - Dr. Klaus Schulenburg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40D9E-795A-410A-91AE-BD41772220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Bayerischer Landkreistag - Dr. Klaus Schulenburg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3B915-45F0-4717-ACF2-A2B8F5E816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Bayerischer Landkreistag - Dr. Klaus Schulenburg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118D0-8BC9-4A88-B605-4DAE423DC9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Bayerischer Landkreistag - Dr. Klaus Schulenburg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A5303-F937-4C7B-8D35-830C972228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095625" y="7343775"/>
            <a:ext cx="3960813" cy="215900"/>
          </a:xfrm>
        </p:spPr>
        <p:txBody>
          <a:bodyPr/>
          <a:lstStyle>
            <a:lvl1pPr>
              <a:defRPr sz="12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© Bayerischer Landkreistag - Dr. Klaus Schulenburg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8785225" y="7308850"/>
            <a:ext cx="788988" cy="250825"/>
          </a:xfrm>
        </p:spPr>
        <p:txBody>
          <a:bodyPr/>
          <a:lstStyle>
            <a:lvl1pPr>
              <a:defRPr sz="1200" baseline="0">
                <a:latin typeface="Arial" pitchFamily="34" charset="0"/>
              </a:defRPr>
            </a:lvl1pPr>
          </a:lstStyle>
          <a:p>
            <a:pPr>
              <a:defRPr/>
            </a:pPr>
            <a:fld id="{759B735B-213B-4849-9DDB-8B85B0DE30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Bayerischer Landkreistag - Dr. Klaus Schulenburg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48F44-1253-4094-B2C4-CED4B89BAF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Bayerischer Landkreistag - Dr. Klaus Schulenburg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FE3F9-42DC-4296-BE1B-12754F47B5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die Formate des Gliederungstextes zu bearbeiten</a:t>
            </a:r>
          </a:p>
          <a:p>
            <a:pPr lvl="1"/>
            <a:r>
              <a:rPr lang="en-GB"/>
              <a:t>Zweite Gliederungsebene</a:t>
            </a:r>
          </a:p>
          <a:p>
            <a:pPr lvl="2"/>
            <a:r>
              <a:rPr lang="en-GB"/>
              <a:t>Dritte Gliederungsebene</a:t>
            </a:r>
          </a:p>
          <a:p>
            <a:pPr lvl="3"/>
            <a:r>
              <a:rPr lang="en-GB"/>
              <a:t>Vierte Gliederungsebene</a:t>
            </a:r>
          </a:p>
          <a:p>
            <a:pPr lvl="4"/>
            <a:r>
              <a:rPr lang="en-GB"/>
              <a:t>Fünfte Gliederungsebene</a:t>
            </a:r>
          </a:p>
          <a:p>
            <a:pPr lvl="4"/>
            <a:r>
              <a:rPr lang="en-GB"/>
              <a:t>Sechste Gliederungsebene</a:t>
            </a:r>
          </a:p>
          <a:p>
            <a:pPr lvl="4"/>
            <a:r>
              <a:rPr lang="en-GB"/>
              <a:t>Siebente Gliederungsebene</a:t>
            </a:r>
          </a:p>
          <a:p>
            <a:pPr lvl="4"/>
            <a:r>
              <a:rPr lang="en-GB"/>
              <a:t>Achte Gliederungsebene</a:t>
            </a:r>
          </a:p>
          <a:p>
            <a:pPr lvl="4"/>
            <a:r>
              <a:rPr lang="en-GB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r>
              <a:rPr lang="de-DE"/>
              <a:t>© Bayerischer Landkreistag - Dr. Klaus Schulenburg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8FAD8AB2-F738-43FB-BFD2-AA2013F394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9" r:id="rId7"/>
    <p:sldLayoutId id="2147483955" r:id="rId8"/>
    <p:sldLayoutId id="2147483956" r:id="rId9"/>
    <p:sldLayoutId id="2147483957" r:id="rId10"/>
    <p:sldLayoutId id="2147483958" r:id="rId11"/>
  </p:sldLayoutIdLst>
  <p:hf hd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vdek.com/presse/daten/d_versorgung_leistungsausgaben.htm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link.springer.com/article/10.1007/s00103-024-03867-9#Fig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>
          <a:xfrm>
            <a:off x="0" y="332210"/>
            <a:ext cx="10080625" cy="5701784"/>
          </a:xfrm>
        </p:spPr>
        <p:txBody>
          <a:bodyPr/>
          <a:lstStyle/>
          <a:p>
            <a:r>
              <a:rPr lang="de-DE" sz="3600" b="1" dirty="0"/>
              <a:t>Medizinische</a:t>
            </a:r>
            <a:br>
              <a:rPr lang="de-DE" sz="3600" b="1" dirty="0"/>
            </a:br>
            <a:r>
              <a:rPr lang="de-DE" sz="3600" b="1" dirty="0"/>
              <a:t>Versorgung auf dem Land –</a:t>
            </a:r>
            <a:br>
              <a:rPr lang="de-DE" sz="3600" b="1" dirty="0"/>
            </a:br>
            <a:r>
              <a:rPr lang="de-DE" sz="3600" b="1" dirty="0"/>
              <a:t>Herausforderungen und Lösungen</a:t>
            </a:r>
            <a:br>
              <a:rPr lang="de-DE" sz="2400" b="1" dirty="0"/>
            </a:br>
            <a:br>
              <a:rPr lang="de-DE" sz="2400" b="1" dirty="0"/>
            </a:br>
            <a:r>
              <a:rPr lang="de-DE" sz="2800" b="1" dirty="0"/>
              <a:t>Rolle der Krankenhäuser bei der ärztlichen Versorgung</a:t>
            </a:r>
            <a:br>
              <a:rPr lang="de-DE" sz="2800" b="1" dirty="0"/>
            </a:br>
            <a:r>
              <a:rPr lang="de-DE" sz="2800" b="1" dirty="0"/>
              <a:t>im ländlichen Raum und Notwendigkeit einer sektorenübergreifenden regionalen Versorgungsplanung</a:t>
            </a:r>
            <a:br>
              <a:rPr lang="de-DE" sz="4800" b="1" dirty="0"/>
            </a:br>
            <a:r>
              <a:rPr lang="de-DE" sz="2400" b="1" dirty="0"/>
              <a:t> </a:t>
            </a:r>
            <a:br>
              <a:rPr lang="de-DE" sz="2400" b="1" dirty="0"/>
            </a:br>
            <a:r>
              <a:rPr lang="de-DE" sz="2400" b="1" dirty="0"/>
              <a:t>Schule der Dorf- und Landentwicklung Abtei Plankstetten</a:t>
            </a:r>
            <a:br>
              <a:rPr lang="de-DE" sz="2400" b="1" dirty="0"/>
            </a:br>
            <a:r>
              <a:rPr lang="de-DE" sz="2400" b="1" dirty="0"/>
              <a:t>Berching</a:t>
            </a:r>
            <a:br>
              <a:rPr lang="de-DE" sz="2400" b="1"/>
            </a:br>
            <a:r>
              <a:rPr lang="de-DE" sz="2400" b="1"/>
              <a:t>26.11.2025</a:t>
            </a:r>
            <a:endParaRPr lang="de-DE" sz="2400" dirty="0"/>
          </a:p>
        </p:txBody>
      </p:sp>
      <p:sp>
        <p:nvSpPr>
          <p:cNvPr id="5123" name="Untertitel 2"/>
          <p:cNvSpPr>
            <a:spLocks noGrp="1"/>
          </p:cNvSpPr>
          <p:nvPr>
            <p:ph type="subTitle" idx="1"/>
          </p:nvPr>
        </p:nvSpPr>
        <p:spPr>
          <a:xfrm>
            <a:off x="1815151" y="6292803"/>
            <a:ext cx="8265474" cy="1008063"/>
          </a:xfrm>
        </p:spPr>
        <p:txBody>
          <a:bodyPr/>
          <a:lstStyle/>
          <a:p>
            <a:r>
              <a:rPr lang="de-DE" sz="2400" dirty="0"/>
              <a:t>Dr. Klaus Schulenburg – Bayerischer Landkreistag</a:t>
            </a:r>
          </a:p>
          <a:p>
            <a:r>
              <a:rPr lang="de-DE" sz="2400" dirty="0"/>
              <a:t>Abteilung V: Soziales, Gesundheit und Krankenhauswesen</a:t>
            </a:r>
          </a:p>
        </p:txBody>
      </p:sp>
      <p:pic>
        <p:nvPicPr>
          <p:cNvPr id="8" name="Picture 1" descr="Logo blau mit Firmenna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21054"/>
            <a:ext cx="1815151" cy="173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5FD25-E809-6715-6362-D46E5CB82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30EE39C-54A1-3103-6CEF-A5548F213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-1"/>
            <a:ext cx="8532813" cy="719137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178103-DB73-94BD-F9DA-A07A3DD2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4188" y="7353300"/>
            <a:ext cx="4032250" cy="206375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+mn-lt"/>
              </a:rPr>
              <a:t>© Bayerischer Landkreistag 2025  - Dr. Klaus Schulenburg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05FF14-08E9-540D-3838-ED671F06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025" y="7353300"/>
            <a:ext cx="357188" cy="206375"/>
          </a:xfrm>
        </p:spPr>
        <p:txBody>
          <a:bodyPr/>
          <a:lstStyle/>
          <a:p>
            <a:pPr>
              <a:defRPr/>
            </a:pPr>
            <a:fld id="{A8F42815-5945-44E4-B780-E4111C3776F4}" type="slidenum">
              <a:rPr lang="de-DE" sz="1200" smtClean="0">
                <a:latin typeface="+mn-lt"/>
              </a:rPr>
              <a:pPr>
                <a:defRPr/>
              </a:pPr>
              <a:t>10</a:t>
            </a:fld>
            <a:endParaRPr lang="de-DE" sz="1200">
              <a:latin typeface="+mn-lt"/>
            </a:endParaRPr>
          </a:p>
        </p:txBody>
      </p:sp>
      <p:sp>
        <p:nvSpPr>
          <p:cNvPr id="5127" name="Textfeld 7">
            <a:extLst>
              <a:ext uri="{FF2B5EF4-FFF2-40B4-BE49-F238E27FC236}">
                <a16:creationId xmlns:a16="http://schemas.microsoft.com/office/drawing/2014/main" id="{6AEED842-7606-E529-6127-5261DE20F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4838" y="7296150"/>
            <a:ext cx="4175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/21</a:t>
            </a:r>
          </a:p>
        </p:txBody>
      </p:sp>
      <p:pic>
        <p:nvPicPr>
          <p:cNvPr id="6" name="Picture 1" descr="Logo blau mit Firmennamen">
            <a:extLst>
              <a:ext uri="{FF2B5EF4-FFF2-40B4-BE49-F238E27FC236}">
                <a16:creationId xmlns:a16="http://schemas.microsoft.com/office/drawing/2014/main" id="{5C06FE96-F471-B51B-12D9-5EAED0240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19813"/>
            <a:ext cx="709684" cy="6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597A6F6-47A9-8E69-E435-AE6CBB5ED8BA}"/>
              </a:ext>
            </a:extLst>
          </p:cNvPr>
          <p:cNvSpPr txBox="1"/>
          <p:nvPr/>
        </p:nvSpPr>
        <p:spPr>
          <a:xfrm>
            <a:off x="709684" y="7003419"/>
            <a:ext cx="9574213" cy="321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</a:rPr>
              <a:t>Quelle: Nationaler Aktionsplan Gesundheitskompetenz: https://www.nap-gesundheitskompetenz.de/</a:t>
            </a:r>
          </a:p>
        </p:txBody>
      </p:sp>
    </p:spTree>
    <p:extLst>
      <p:ext uri="{BB962C8B-B14F-4D97-AF65-F5344CB8AC3E}">
        <p14:creationId xmlns:p14="http://schemas.microsoft.com/office/powerpoint/2010/main" val="234339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03568-A839-6AFF-4EBC-2AC4301E4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536EE7-2964-62B6-5DCD-50B19ECA4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4188" y="7353300"/>
            <a:ext cx="4032250" cy="206375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+mn-lt"/>
              </a:rPr>
              <a:t>© Bayerischer Landkreistag 2025  - Dr. Klaus Schulenburg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E9C04A-D1FB-5AB2-C29F-822334FE1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025" y="7353300"/>
            <a:ext cx="357188" cy="206375"/>
          </a:xfrm>
        </p:spPr>
        <p:txBody>
          <a:bodyPr/>
          <a:lstStyle/>
          <a:p>
            <a:pPr>
              <a:defRPr/>
            </a:pPr>
            <a:fld id="{A8F42815-5945-44E4-B780-E4111C3776F4}" type="slidenum">
              <a:rPr lang="de-DE" sz="1200" smtClean="0">
                <a:latin typeface="+mn-lt"/>
              </a:rPr>
              <a:pPr>
                <a:defRPr/>
              </a:pPr>
              <a:t>11</a:t>
            </a:fld>
            <a:endParaRPr lang="de-DE" sz="1200">
              <a:latin typeface="+mn-lt"/>
            </a:endParaRPr>
          </a:p>
        </p:txBody>
      </p:sp>
      <p:sp>
        <p:nvSpPr>
          <p:cNvPr id="5127" name="Textfeld 7">
            <a:extLst>
              <a:ext uri="{FF2B5EF4-FFF2-40B4-BE49-F238E27FC236}">
                <a16:creationId xmlns:a16="http://schemas.microsoft.com/office/drawing/2014/main" id="{4D8F7408-E87D-4562-E927-83399E40C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4838" y="7296150"/>
            <a:ext cx="4175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/21</a:t>
            </a:r>
          </a:p>
        </p:txBody>
      </p:sp>
      <p:pic>
        <p:nvPicPr>
          <p:cNvPr id="6" name="Picture 1" descr="Logo blau mit Firmennamen">
            <a:extLst>
              <a:ext uri="{FF2B5EF4-FFF2-40B4-BE49-F238E27FC236}">
                <a16:creationId xmlns:a16="http://schemas.microsoft.com/office/drawing/2014/main" id="{089A4738-F998-F1E6-86C9-6B44CE12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19813"/>
            <a:ext cx="709684" cy="6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1010384-470F-635E-04ED-DF832DEFC7E7}"/>
              </a:ext>
            </a:extLst>
          </p:cNvPr>
          <p:cNvSpPr txBox="1"/>
          <p:nvPr/>
        </p:nvSpPr>
        <p:spPr>
          <a:xfrm>
            <a:off x="146298" y="140980"/>
            <a:ext cx="8186857" cy="607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cs typeface="Calibri Light" panose="020F0302020204030204" pitchFamily="34" charset="0"/>
              </a:rPr>
              <a:t>Bedeutung der Gesundheitskompetenz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8644414-3D3D-26A4-D08E-8313E52A8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3281"/>
            <a:ext cx="5241524" cy="465887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8FA690B-3F82-8032-CAD8-F9935981D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894" y="1018580"/>
            <a:ext cx="5531606" cy="567491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A8EB3FF-32BA-CA96-6A54-95B2695988B8}"/>
              </a:ext>
            </a:extLst>
          </p:cNvPr>
          <p:cNvSpPr txBox="1"/>
          <p:nvPr/>
        </p:nvSpPr>
        <p:spPr>
          <a:xfrm>
            <a:off x="709684" y="7003419"/>
            <a:ext cx="9574213" cy="321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</a:rPr>
              <a:t>Quelle: Nationaler Aktionsplan Gesundheitskompetenz: https://www.nap-gesundheitskompetenz.de/</a:t>
            </a:r>
          </a:p>
        </p:txBody>
      </p:sp>
    </p:spTree>
    <p:extLst>
      <p:ext uri="{BB962C8B-B14F-4D97-AF65-F5344CB8AC3E}">
        <p14:creationId xmlns:p14="http://schemas.microsoft.com/office/powerpoint/2010/main" val="32709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C1843949-7BEC-0E9D-8A0B-BF456C0F9D7F}"/>
              </a:ext>
            </a:extLst>
          </p:cNvPr>
          <p:cNvSpPr txBox="1">
            <a:spLocks/>
          </p:cNvSpPr>
          <p:nvPr/>
        </p:nvSpPr>
        <p:spPr bwMode="auto">
          <a:xfrm>
            <a:off x="3173312" y="7324724"/>
            <a:ext cx="4032250" cy="20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kern="12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Arial" charset="0"/>
                <a:ea typeface="SimSun" pitchFamily="2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Arial" charset="0"/>
                <a:ea typeface="SimSun" pitchFamily="2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Arial" charset="0"/>
                <a:ea typeface="SimSun" pitchFamily="2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Arial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SimSun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de-DE" sz="1200">
                <a:latin typeface="+mn-lt"/>
              </a:rPr>
              <a:t>© Bayerischer Landkreistag 2025  - Dr. Klaus Schulenburg</a:t>
            </a:r>
            <a:endParaRPr lang="de-DE" sz="1200" dirty="0">
              <a:latin typeface="+mn-lt"/>
            </a:endParaRP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FDB0B027-FD88-CD9D-FF1F-21A785A072FE}"/>
              </a:ext>
            </a:extLst>
          </p:cNvPr>
          <p:cNvSpPr txBox="1">
            <a:spLocks/>
          </p:cNvSpPr>
          <p:nvPr/>
        </p:nvSpPr>
        <p:spPr bwMode="auto">
          <a:xfrm>
            <a:off x="9263923" y="7257260"/>
            <a:ext cx="357188" cy="20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Arial" charset="0"/>
                <a:ea typeface="SimSun" pitchFamily="2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Arial" charset="0"/>
                <a:ea typeface="SimSun" pitchFamily="2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Arial" charset="0"/>
                <a:ea typeface="SimSun" pitchFamily="2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Arial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SimSun" pitchFamily="2" charset="-122"/>
                <a:cs typeface="+mn-cs"/>
              </a:defRPr>
            </a:lvl9pPr>
          </a:lstStyle>
          <a:p>
            <a:pPr>
              <a:defRPr/>
            </a:pPr>
            <a:fld id="{A8F42815-5945-44E4-B780-E4111C3776F4}" type="slidenum">
              <a:rPr lang="de-DE" sz="1200" smtClean="0">
                <a:latin typeface="+mn-lt"/>
              </a:rPr>
              <a:pPr>
                <a:defRPr/>
              </a:pPr>
              <a:t>12</a:t>
            </a:fld>
            <a:endParaRPr lang="de-DE" sz="1200">
              <a:latin typeface="+mn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984ADF0-3487-15DC-F619-DE47919FB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736" y="7200110"/>
            <a:ext cx="4175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/21</a:t>
            </a:r>
          </a:p>
        </p:txBody>
      </p:sp>
      <p:pic>
        <p:nvPicPr>
          <p:cNvPr id="9" name="Picture 1" descr="Logo blau mit Firmennamen">
            <a:extLst>
              <a:ext uri="{FF2B5EF4-FFF2-40B4-BE49-F238E27FC236}">
                <a16:creationId xmlns:a16="http://schemas.microsoft.com/office/drawing/2014/main" id="{121220CC-403E-29E0-E4A0-0B85EFB2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19813"/>
            <a:ext cx="709684" cy="6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547DFDC4-82FC-1626-EAF6-919A2EA87B3A}"/>
              </a:ext>
            </a:extLst>
          </p:cNvPr>
          <p:cNvSpPr/>
          <p:nvPr/>
        </p:nvSpPr>
        <p:spPr bwMode="auto">
          <a:xfrm>
            <a:off x="3173312" y="2008911"/>
            <a:ext cx="3546113" cy="174777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2800" b="1" dirty="0">
              <a:ea typeface="SimSun" charset="-122"/>
            </a:endParaRPr>
          </a:p>
          <a:p>
            <a:pPr algn="ctr"/>
            <a:r>
              <a:rPr lang="de-DE" sz="2800" b="1" dirty="0">
                <a:ea typeface="SimSun" charset="-122"/>
              </a:rPr>
              <a:t>Grund- und Regelversorgung</a:t>
            </a:r>
          </a:p>
        </p:txBody>
      </p:sp>
      <p:sp>
        <p:nvSpPr>
          <p:cNvPr id="11" name="Pfeil: nach links 10">
            <a:extLst>
              <a:ext uri="{FF2B5EF4-FFF2-40B4-BE49-F238E27FC236}">
                <a16:creationId xmlns:a16="http://schemas.microsoft.com/office/drawing/2014/main" id="{0CF593E4-5CDD-AC15-F857-923867818358}"/>
              </a:ext>
            </a:extLst>
          </p:cNvPr>
          <p:cNvSpPr/>
          <p:nvPr/>
        </p:nvSpPr>
        <p:spPr bwMode="auto">
          <a:xfrm>
            <a:off x="276447" y="2579306"/>
            <a:ext cx="2896865" cy="639862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z="1800">
              <a:ea typeface="SimSun" charset="-122"/>
            </a:endParaRPr>
          </a:p>
        </p:txBody>
      </p:sp>
      <p:sp>
        <p:nvSpPr>
          <p:cNvPr id="12" name="Pfeil: nach links 11">
            <a:extLst>
              <a:ext uri="{FF2B5EF4-FFF2-40B4-BE49-F238E27FC236}">
                <a16:creationId xmlns:a16="http://schemas.microsoft.com/office/drawing/2014/main" id="{4A4119FF-E133-358E-5F49-8503F5FABE72}"/>
              </a:ext>
            </a:extLst>
          </p:cNvPr>
          <p:cNvSpPr/>
          <p:nvPr/>
        </p:nvSpPr>
        <p:spPr bwMode="auto">
          <a:xfrm rot="10800000">
            <a:off x="6719425" y="2585091"/>
            <a:ext cx="2896865" cy="639862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z="1800">
              <a:ea typeface="SimSun" charset="-122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EC0143E-3741-A34E-AD7F-1417C8C87B3B}"/>
              </a:ext>
            </a:extLst>
          </p:cNvPr>
          <p:cNvSpPr txBox="1"/>
          <p:nvPr/>
        </p:nvSpPr>
        <p:spPr>
          <a:xfrm>
            <a:off x="615740" y="2101509"/>
            <a:ext cx="2566728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Ambulantisierung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C443702-2011-DE35-5950-1CF9853D3DB0}"/>
              </a:ext>
            </a:extLst>
          </p:cNvPr>
          <p:cNvSpPr txBox="1"/>
          <p:nvPr/>
        </p:nvSpPr>
        <p:spPr>
          <a:xfrm>
            <a:off x="6962495" y="2079089"/>
            <a:ext cx="2276585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Spezialisierung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E719F58-6820-BC89-D8EE-1278637107C3}"/>
              </a:ext>
            </a:extLst>
          </p:cNvPr>
          <p:cNvCxnSpPr/>
          <p:nvPr/>
        </p:nvCxnSpPr>
        <p:spPr bwMode="auto">
          <a:xfrm>
            <a:off x="3182469" y="1661670"/>
            <a:ext cx="913623" cy="0"/>
          </a:xfrm>
          <a:prstGeom prst="straightConnector1">
            <a:avLst/>
          </a:prstGeom>
          <a:solidFill>
            <a:srgbClr val="00B8FF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E9E78125-D094-89BC-B786-BF7AB8E2F210}"/>
              </a:ext>
            </a:extLst>
          </p:cNvPr>
          <p:cNvCxnSpPr>
            <a:cxnSpLocks/>
          </p:cNvCxnSpPr>
          <p:nvPr/>
        </p:nvCxnSpPr>
        <p:spPr bwMode="auto">
          <a:xfrm flipH="1">
            <a:off x="5809146" y="1650096"/>
            <a:ext cx="910279" cy="11575"/>
          </a:xfrm>
          <a:prstGeom prst="straightConnector1">
            <a:avLst/>
          </a:prstGeom>
          <a:solidFill>
            <a:srgbClr val="00B8FF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6D9D5B26-7D15-0190-4740-1544C1213D62}"/>
              </a:ext>
            </a:extLst>
          </p:cNvPr>
          <p:cNvSpPr txBox="1"/>
          <p:nvPr/>
        </p:nvSpPr>
        <p:spPr>
          <a:xfrm>
            <a:off x="127592" y="127598"/>
            <a:ext cx="9831656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Leistungsspektrum der klassischen Grund- und Regelversorger wird laufend schmaler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9AAF60F-AB14-12FC-4D9E-30837DB46DF3}"/>
              </a:ext>
            </a:extLst>
          </p:cNvPr>
          <p:cNvSpPr txBox="1"/>
          <p:nvPr/>
        </p:nvSpPr>
        <p:spPr>
          <a:xfrm>
            <a:off x="1" y="3973329"/>
            <a:ext cx="10080624" cy="284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Folge: </a:t>
            </a:r>
            <a:r>
              <a:rPr lang="de-DE" dirty="0" err="1"/>
              <a:t>GRV</a:t>
            </a:r>
            <a:r>
              <a:rPr lang="de-DE" dirty="0"/>
              <a:t> versuchen sich in (erlösträchtigen) Leistungen, die dort eigentlich nichts zu suchen haben.</a:t>
            </a:r>
          </a:p>
          <a:p>
            <a:endParaRPr lang="de-DE" dirty="0"/>
          </a:p>
          <a:p>
            <a:r>
              <a:rPr lang="de-DE" dirty="0"/>
              <a:t>ABER: ohne speziellere Leistungen bekommt man auch keine Ärzte </a:t>
            </a:r>
            <a:r>
              <a:rPr lang="de-DE" dirty="0" err="1"/>
              <a:t>auf‘s</a:t>
            </a:r>
            <a:r>
              <a:rPr lang="de-DE" dirty="0"/>
              <a:t> Land!</a:t>
            </a:r>
          </a:p>
          <a:p>
            <a:endParaRPr lang="de-DE" dirty="0"/>
          </a:p>
          <a:p>
            <a:r>
              <a:rPr lang="de-DE" dirty="0"/>
              <a:t>Krankenhausplanung in Bayern gleicht seit Jahren einer „antragsbewähr-</a:t>
            </a:r>
            <a:r>
              <a:rPr lang="de-DE" dirty="0" err="1"/>
              <a:t>ten</a:t>
            </a:r>
            <a:r>
              <a:rPr lang="de-DE" dirty="0"/>
              <a:t> Fortschreibung eines historisch gewachsenen Besitzstandsregisters“</a:t>
            </a:r>
          </a:p>
        </p:txBody>
      </p:sp>
    </p:spTree>
    <p:extLst>
      <p:ext uri="{BB962C8B-B14F-4D97-AF65-F5344CB8AC3E}">
        <p14:creationId xmlns:p14="http://schemas.microsoft.com/office/powerpoint/2010/main" val="3692649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6C851-4F37-C1EB-BEC9-6812F9A2D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7C2F75C-D509-5D3F-B7E1-44F10CDE9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37" y="80131"/>
            <a:ext cx="9076501" cy="7001872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BB3656-1A53-3CE7-9FCF-90FF9E007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4188" y="7353300"/>
            <a:ext cx="4032250" cy="206375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+mn-lt"/>
              </a:rPr>
              <a:t>© Bayerischer Landkreistag 2025  - Dr. Klaus Schulenburg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ED1A7C-4881-6462-3203-0DB2B723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025" y="7353300"/>
            <a:ext cx="357188" cy="206375"/>
          </a:xfrm>
        </p:spPr>
        <p:txBody>
          <a:bodyPr/>
          <a:lstStyle/>
          <a:p>
            <a:pPr>
              <a:defRPr/>
            </a:pPr>
            <a:fld id="{A8F42815-5945-44E4-B780-E4111C3776F4}" type="slidenum">
              <a:rPr lang="de-DE" sz="1200" smtClean="0">
                <a:latin typeface="+mn-lt"/>
              </a:rPr>
              <a:pPr>
                <a:defRPr/>
              </a:pPr>
              <a:t>13</a:t>
            </a:fld>
            <a:endParaRPr lang="de-DE" sz="1200">
              <a:latin typeface="+mn-lt"/>
            </a:endParaRPr>
          </a:p>
        </p:txBody>
      </p:sp>
      <p:sp>
        <p:nvSpPr>
          <p:cNvPr id="5127" name="Textfeld 7">
            <a:extLst>
              <a:ext uri="{FF2B5EF4-FFF2-40B4-BE49-F238E27FC236}">
                <a16:creationId xmlns:a16="http://schemas.microsoft.com/office/drawing/2014/main" id="{44E7B9E0-4E21-BF70-FD40-5B49D4444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4838" y="7296150"/>
            <a:ext cx="4175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/21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45EECCC-35E6-EFB8-1479-179E0CD34E70}"/>
              </a:ext>
            </a:extLst>
          </p:cNvPr>
          <p:cNvSpPr txBox="1"/>
          <p:nvPr/>
        </p:nvSpPr>
        <p:spPr>
          <a:xfrm>
            <a:off x="395785" y="477672"/>
            <a:ext cx="9280478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/>
          </a:p>
          <a:p>
            <a:endParaRPr lang="de-DE" sz="2800"/>
          </a:p>
        </p:txBody>
      </p:sp>
      <p:pic>
        <p:nvPicPr>
          <p:cNvPr id="6" name="Picture 1" descr="Logo blau mit Firmennamen">
            <a:extLst>
              <a:ext uri="{FF2B5EF4-FFF2-40B4-BE49-F238E27FC236}">
                <a16:creationId xmlns:a16="http://schemas.microsoft.com/office/drawing/2014/main" id="{BD9D5F7E-5C7C-A34D-AF71-028463551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19813"/>
            <a:ext cx="709684" cy="6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2B7D4DD-FD4A-22E4-AD84-CD17A3DC9EB5}"/>
              </a:ext>
            </a:extLst>
          </p:cNvPr>
          <p:cNvSpPr txBox="1"/>
          <p:nvPr/>
        </p:nvSpPr>
        <p:spPr>
          <a:xfrm>
            <a:off x="829894" y="7022773"/>
            <a:ext cx="8664944" cy="264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Quelle: https://www.vdek.com/content/dam/vdeksite/vdek/fokus/07_Faktenblatt_Stationaere_Versorgung.pdf, 08.07.2025</a:t>
            </a:r>
          </a:p>
        </p:txBody>
      </p:sp>
    </p:spTree>
    <p:extLst>
      <p:ext uri="{BB962C8B-B14F-4D97-AF65-F5344CB8AC3E}">
        <p14:creationId xmlns:p14="http://schemas.microsoft.com/office/powerpoint/2010/main" val="2906840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36717-60FD-95E1-9580-1E1D5685F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65076F-FEBF-6C05-5139-D8553B39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4188" y="7353300"/>
            <a:ext cx="4032250" cy="206375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+mn-lt"/>
              </a:rPr>
              <a:t>© Bayerischer Landkreistag 2025  - Dr. Klaus Schulenburg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E49AC3-86DF-BC06-0049-991514C0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025" y="7353300"/>
            <a:ext cx="357188" cy="206375"/>
          </a:xfrm>
        </p:spPr>
        <p:txBody>
          <a:bodyPr/>
          <a:lstStyle/>
          <a:p>
            <a:pPr>
              <a:defRPr/>
            </a:pPr>
            <a:fld id="{A8F42815-5945-44E4-B780-E4111C3776F4}" type="slidenum">
              <a:rPr lang="de-DE" sz="1200" smtClean="0">
                <a:latin typeface="+mn-lt"/>
              </a:rPr>
              <a:pPr>
                <a:defRPr/>
              </a:pPr>
              <a:t>14</a:t>
            </a:fld>
            <a:endParaRPr lang="de-DE" sz="1200">
              <a:latin typeface="+mn-lt"/>
            </a:endParaRPr>
          </a:p>
        </p:txBody>
      </p:sp>
      <p:sp>
        <p:nvSpPr>
          <p:cNvPr id="5127" name="Textfeld 7">
            <a:extLst>
              <a:ext uri="{FF2B5EF4-FFF2-40B4-BE49-F238E27FC236}">
                <a16:creationId xmlns:a16="http://schemas.microsoft.com/office/drawing/2014/main" id="{600F4881-04CB-5E8F-B41F-8644F0627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4838" y="7296150"/>
            <a:ext cx="4175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/21</a:t>
            </a:r>
          </a:p>
        </p:txBody>
      </p:sp>
      <p:pic>
        <p:nvPicPr>
          <p:cNvPr id="6" name="Picture 1" descr="Logo blau mit Firmennamen">
            <a:extLst>
              <a:ext uri="{FF2B5EF4-FFF2-40B4-BE49-F238E27FC236}">
                <a16:creationId xmlns:a16="http://schemas.microsoft.com/office/drawing/2014/main" id="{2C1AC058-57AC-272A-C6E5-8DB2DAF63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19813"/>
            <a:ext cx="709684" cy="6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61B0C59-E34F-6143-334C-16401BEA5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2911"/>
            <a:ext cx="10080625" cy="58801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BBD509A-ADE8-7F3C-FBF9-3FA42D2FA5D9}"/>
              </a:ext>
            </a:extLst>
          </p:cNvPr>
          <p:cNvSpPr txBox="1"/>
          <p:nvPr/>
        </p:nvSpPr>
        <p:spPr>
          <a:xfrm>
            <a:off x="0" y="6520302"/>
            <a:ext cx="9309100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Quelle: G-BA nach OECD </a:t>
            </a:r>
            <a:r>
              <a:rPr lang="de-DE" sz="1400" dirty="0" err="1"/>
              <a:t>Health</a:t>
            </a:r>
            <a:r>
              <a:rPr lang="de-DE" sz="1400" dirty="0"/>
              <a:t> </a:t>
            </a:r>
            <a:r>
              <a:rPr lang="de-DE" sz="1400" dirty="0" err="1"/>
              <a:t>Statistics</a:t>
            </a:r>
            <a:r>
              <a:rPr lang="de-DE" sz="1400" dirty="0"/>
              <a:t> 2022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94BA9E1-9AA8-762C-7896-84F2536462EA}"/>
              </a:ext>
            </a:extLst>
          </p:cNvPr>
          <p:cNvSpPr/>
          <p:nvPr/>
        </p:nvSpPr>
        <p:spPr>
          <a:xfrm>
            <a:off x="120649" y="153595"/>
            <a:ext cx="9959975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err="1"/>
              <a:t>Ambulantisierungspotenzial</a:t>
            </a:r>
            <a:r>
              <a:rPr lang="de-DE" sz="2800" b="1" dirty="0"/>
              <a:t> bei Leistenbruch-</a:t>
            </a:r>
            <a:r>
              <a:rPr lang="de-DE" sz="2800" b="1" dirty="0" err="1"/>
              <a:t>Ops</a:t>
            </a:r>
            <a:endParaRPr lang="de-DE" sz="2800" b="1" dirty="0"/>
          </a:p>
          <a:p>
            <a:r>
              <a:rPr lang="de-DE" sz="2000" b="1" dirty="0"/>
              <a:t>-&gt; Als Hinweis, wie lange wir in Deutschland schon falsch unterwegs sind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7869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712CB-31F2-EA16-EDCC-3374437F0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DCC077-3F10-7DFF-8F4A-1D32759DB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4188" y="7353300"/>
            <a:ext cx="4032250" cy="206375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+mn-lt"/>
              </a:rPr>
              <a:t>© Bayerischer Landkreistag 2025  - Dr. Klaus Schulenburg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C8DAC8-9799-F71A-107F-DD690630E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025" y="7353300"/>
            <a:ext cx="357188" cy="206375"/>
          </a:xfrm>
        </p:spPr>
        <p:txBody>
          <a:bodyPr/>
          <a:lstStyle/>
          <a:p>
            <a:pPr>
              <a:defRPr/>
            </a:pPr>
            <a:fld id="{A8F42815-5945-44E4-B780-E4111C3776F4}" type="slidenum">
              <a:rPr lang="de-DE" sz="1200" smtClean="0">
                <a:latin typeface="+mn-lt"/>
              </a:rPr>
              <a:pPr>
                <a:defRPr/>
              </a:pPr>
              <a:t>15</a:t>
            </a:fld>
            <a:endParaRPr lang="de-DE" sz="1200">
              <a:latin typeface="+mn-lt"/>
            </a:endParaRPr>
          </a:p>
        </p:txBody>
      </p:sp>
      <p:sp>
        <p:nvSpPr>
          <p:cNvPr id="5127" name="Textfeld 7">
            <a:extLst>
              <a:ext uri="{FF2B5EF4-FFF2-40B4-BE49-F238E27FC236}">
                <a16:creationId xmlns:a16="http://schemas.microsoft.com/office/drawing/2014/main" id="{6F3E8607-3203-82A6-6653-CEA685CAD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4838" y="7296150"/>
            <a:ext cx="4175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/21</a:t>
            </a:r>
          </a:p>
        </p:txBody>
      </p:sp>
      <p:pic>
        <p:nvPicPr>
          <p:cNvPr id="6" name="Picture 1" descr="Logo blau mit Firmennamen">
            <a:extLst>
              <a:ext uri="{FF2B5EF4-FFF2-40B4-BE49-F238E27FC236}">
                <a16:creationId xmlns:a16="http://schemas.microsoft.com/office/drawing/2014/main" id="{15CEAAF6-F454-DD50-89F8-74615FCC7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19813"/>
            <a:ext cx="709684" cy="6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26AB296-89F6-EE2C-C0EB-DE7E5E4186E8}"/>
              </a:ext>
            </a:extLst>
          </p:cNvPr>
          <p:cNvSpPr txBox="1"/>
          <p:nvPr/>
        </p:nvSpPr>
        <p:spPr>
          <a:xfrm>
            <a:off x="0" y="24964"/>
            <a:ext cx="9070427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Ambulantisierung</a:t>
            </a:r>
            <a:r>
              <a:rPr lang="de-DE" sz="2800" b="1" dirty="0"/>
              <a:t> hat aber Voraussetzungen, insbesondere: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ausreichende fachärztliche Struktur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vorhandene Struktur für Nachsorge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ausreichende </a:t>
            </a:r>
            <a:r>
              <a:rPr lang="de-DE" sz="2800" dirty="0" err="1"/>
              <a:t>Mobilitätskapaziten</a:t>
            </a: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klare Absprachen zwischen den Akteuren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96725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24188" y="7353300"/>
            <a:ext cx="4032250" cy="206375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+mn-lt"/>
              </a:rPr>
              <a:t>© Bayerischer Landkreistag 2025  - Dr. Klaus Schulenburg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9217025" y="7353300"/>
            <a:ext cx="357188" cy="206375"/>
          </a:xfrm>
        </p:spPr>
        <p:txBody>
          <a:bodyPr/>
          <a:lstStyle/>
          <a:p>
            <a:pPr>
              <a:defRPr/>
            </a:pPr>
            <a:fld id="{A8F42815-5945-44E4-B780-E4111C3776F4}" type="slidenum">
              <a:rPr lang="de-DE" sz="1200" smtClean="0">
                <a:latin typeface="+mn-lt"/>
              </a:rPr>
              <a:pPr>
                <a:defRPr/>
              </a:pPr>
              <a:t>16</a:t>
            </a:fld>
            <a:endParaRPr lang="de-DE" sz="1200">
              <a:latin typeface="+mn-lt"/>
            </a:endParaRPr>
          </a:p>
        </p:txBody>
      </p:sp>
      <p:sp>
        <p:nvSpPr>
          <p:cNvPr id="5127" name="Textfeld 7"/>
          <p:cNvSpPr txBox="1">
            <a:spLocks noChangeArrowheads="1"/>
          </p:cNvSpPr>
          <p:nvPr/>
        </p:nvSpPr>
        <p:spPr bwMode="auto">
          <a:xfrm>
            <a:off x="9494838" y="7296150"/>
            <a:ext cx="4175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/21</a:t>
            </a:r>
          </a:p>
        </p:txBody>
      </p:sp>
      <p:pic>
        <p:nvPicPr>
          <p:cNvPr id="6" name="Picture 1" descr="Logo blau mit Firmenna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19813"/>
            <a:ext cx="709684" cy="6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0" y="24964"/>
            <a:ext cx="9070427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Erweitertes regionales Gesundheitszentrum („</a:t>
            </a:r>
            <a:r>
              <a:rPr lang="de-DE" sz="2800" b="1" dirty="0" err="1"/>
              <a:t>süV</a:t>
            </a:r>
            <a:r>
              <a:rPr lang="de-DE" sz="2800" b="1" dirty="0"/>
              <a:t>“)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1310"/>
            <a:ext cx="10080625" cy="639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04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24188" y="7353300"/>
            <a:ext cx="4032250" cy="206375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+mn-lt"/>
              </a:rPr>
              <a:t>© Bayerischer Landkreistag 2025  - Dr. Klaus Schulenburg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9217025" y="7353300"/>
            <a:ext cx="357188" cy="206375"/>
          </a:xfrm>
        </p:spPr>
        <p:txBody>
          <a:bodyPr/>
          <a:lstStyle/>
          <a:p>
            <a:pPr>
              <a:defRPr/>
            </a:pPr>
            <a:fld id="{A8F42815-5945-44E4-B780-E4111C3776F4}" type="slidenum">
              <a:rPr lang="de-DE" sz="1200" smtClean="0">
                <a:latin typeface="+mn-lt"/>
              </a:rPr>
              <a:pPr>
                <a:defRPr/>
              </a:pPr>
              <a:t>17</a:t>
            </a:fld>
            <a:endParaRPr lang="de-DE" sz="1200">
              <a:latin typeface="+mn-lt"/>
            </a:endParaRPr>
          </a:p>
        </p:txBody>
      </p:sp>
      <p:sp>
        <p:nvSpPr>
          <p:cNvPr id="5127" name="Textfeld 7"/>
          <p:cNvSpPr txBox="1">
            <a:spLocks noChangeArrowheads="1"/>
          </p:cNvSpPr>
          <p:nvPr/>
        </p:nvSpPr>
        <p:spPr bwMode="auto">
          <a:xfrm>
            <a:off x="9494838" y="7296150"/>
            <a:ext cx="4175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/21</a:t>
            </a:r>
          </a:p>
        </p:txBody>
      </p:sp>
      <p:pic>
        <p:nvPicPr>
          <p:cNvPr id="6" name="Picture 1" descr="Logo blau mit Firmenna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19813"/>
            <a:ext cx="709684" cy="6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8441DB8-3B43-51A6-C9CD-61201026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00" y="50795"/>
            <a:ext cx="8526825" cy="730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59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325AC-4EFF-7825-0C83-4E89031C2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7AD87E-E987-EE84-2D79-46B59064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4188" y="7353300"/>
            <a:ext cx="4032250" cy="206375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+mn-lt"/>
              </a:rPr>
              <a:t>© Bayerischer Landkreistag 2025  - Dr. Klaus Schulenburg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7354B4-D4E2-B06F-A4F7-F772F1CC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025" y="7353300"/>
            <a:ext cx="357188" cy="206375"/>
          </a:xfrm>
        </p:spPr>
        <p:txBody>
          <a:bodyPr/>
          <a:lstStyle/>
          <a:p>
            <a:pPr>
              <a:defRPr/>
            </a:pPr>
            <a:fld id="{A8F42815-5945-44E4-B780-E4111C3776F4}" type="slidenum">
              <a:rPr lang="de-DE" sz="1200" smtClean="0">
                <a:latin typeface="+mn-lt"/>
              </a:rPr>
              <a:pPr>
                <a:defRPr/>
              </a:pPr>
              <a:t>18</a:t>
            </a:fld>
            <a:endParaRPr lang="de-DE" sz="1200">
              <a:latin typeface="+mn-lt"/>
            </a:endParaRPr>
          </a:p>
        </p:txBody>
      </p:sp>
      <p:sp>
        <p:nvSpPr>
          <p:cNvPr id="5127" name="Textfeld 7">
            <a:extLst>
              <a:ext uri="{FF2B5EF4-FFF2-40B4-BE49-F238E27FC236}">
                <a16:creationId xmlns:a16="http://schemas.microsoft.com/office/drawing/2014/main" id="{050EC1CB-3F09-0337-E717-6B9E2E530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4838" y="7296150"/>
            <a:ext cx="4175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/21</a:t>
            </a:r>
          </a:p>
        </p:txBody>
      </p:sp>
      <p:pic>
        <p:nvPicPr>
          <p:cNvPr id="6" name="Picture 1" descr="Logo blau mit Firmennamen">
            <a:extLst>
              <a:ext uri="{FF2B5EF4-FFF2-40B4-BE49-F238E27FC236}">
                <a16:creationId xmlns:a16="http://schemas.microsoft.com/office/drawing/2014/main" id="{A7F956EE-8A09-1D01-7A4B-E87507DD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19813"/>
            <a:ext cx="709684" cy="6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C15CAB8-1F2A-F871-A84D-38145358D8BA}"/>
              </a:ext>
            </a:extLst>
          </p:cNvPr>
          <p:cNvSpPr txBox="1"/>
          <p:nvPr/>
        </p:nvSpPr>
        <p:spPr>
          <a:xfrm>
            <a:off x="0" y="4540276"/>
            <a:ext cx="10142538" cy="2496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/>
              <a:t>30.04.2025: Einrichtung eines Arbeitsausschusses „Einführung einer regionalen sektorenübergreifenden Versorgungsplanung durch das Gemeinsame Landesgremium nach § 90a SGB V in Bayern</a:t>
            </a:r>
          </a:p>
          <a:p>
            <a:endParaRPr lang="de-DE" sz="2800" dirty="0"/>
          </a:p>
          <a:p>
            <a:r>
              <a:rPr lang="de-DE" sz="2800" dirty="0"/>
              <a:t>bereits zwei Sitzungen: 14.08.2025, 25.11.2025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46DF8DB-0B53-6FCF-3C23-F41AF50AB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0" y="138112"/>
            <a:ext cx="5133975" cy="385878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37AE7FD-BE61-7B21-3F4F-8470DDD7A3B3}"/>
              </a:ext>
            </a:extLst>
          </p:cNvPr>
          <p:cNvSpPr txBox="1"/>
          <p:nvPr/>
        </p:nvSpPr>
        <p:spPr>
          <a:xfrm>
            <a:off x="0" y="293687"/>
            <a:ext cx="5048250" cy="329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/>
              <a:t>2009: Entwicklung gemeinsamer Statusanalyse amb./stat. für Landkreise durch KVB und </a:t>
            </a:r>
            <a:r>
              <a:rPr lang="de-DE" sz="2800" dirty="0" err="1"/>
              <a:t>LKrT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kaum umgesetzt (auch mangels Gesundheits-regionen+)</a:t>
            </a:r>
          </a:p>
        </p:txBody>
      </p:sp>
    </p:spTree>
    <p:extLst>
      <p:ext uri="{BB962C8B-B14F-4D97-AF65-F5344CB8AC3E}">
        <p14:creationId xmlns:p14="http://schemas.microsoft.com/office/powerpoint/2010/main" val="2462221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76D0C-2A00-9C74-0D69-B748E7BCC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3CB019-566B-8CE9-DA4F-241BE42D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4188" y="7353300"/>
            <a:ext cx="4032250" cy="206375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+mn-lt"/>
              </a:rPr>
              <a:t>© Bayerischer Landkreistag 2025  - Dr. Klaus Schulenburg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FE4692-AD4D-4691-063C-2758E1649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025" y="7353300"/>
            <a:ext cx="357188" cy="206375"/>
          </a:xfrm>
        </p:spPr>
        <p:txBody>
          <a:bodyPr/>
          <a:lstStyle/>
          <a:p>
            <a:pPr>
              <a:defRPr/>
            </a:pPr>
            <a:fld id="{A8F42815-5945-44E4-B780-E4111C3776F4}" type="slidenum">
              <a:rPr lang="de-DE" sz="1200" smtClean="0">
                <a:latin typeface="+mn-lt"/>
              </a:rPr>
              <a:pPr>
                <a:defRPr/>
              </a:pPr>
              <a:t>19</a:t>
            </a:fld>
            <a:endParaRPr lang="de-DE" sz="1200">
              <a:latin typeface="+mn-lt"/>
            </a:endParaRPr>
          </a:p>
        </p:txBody>
      </p:sp>
      <p:sp>
        <p:nvSpPr>
          <p:cNvPr id="5127" name="Textfeld 7">
            <a:extLst>
              <a:ext uri="{FF2B5EF4-FFF2-40B4-BE49-F238E27FC236}">
                <a16:creationId xmlns:a16="http://schemas.microsoft.com/office/drawing/2014/main" id="{80E25261-B9EF-C218-D475-051D2617A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4838" y="7296150"/>
            <a:ext cx="4175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/21</a:t>
            </a:r>
          </a:p>
        </p:txBody>
      </p:sp>
      <p:pic>
        <p:nvPicPr>
          <p:cNvPr id="6" name="Picture 1" descr="Logo blau mit Firmennamen">
            <a:extLst>
              <a:ext uri="{FF2B5EF4-FFF2-40B4-BE49-F238E27FC236}">
                <a16:creationId xmlns:a16="http://schemas.microsoft.com/office/drawing/2014/main" id="{804AC897-D3E7-70E5-735D-2E3062692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19813"/>
            <a:ext cx="709684" cy="6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8E39BF1-6DF0-99F2-DFA2-79E7EBC02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83" y="533907"/>
            <a:ext cx="8332442" cy="650824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85B205F-2ABD-AC5C-B5D9-FC9485EEF5D0}"/>
              </a:ext>
            </a:extLst>
          </p:cNvPr>
          <p:cNvSpPr txBox="1"/>
          <p:nvPr/>
        </p:nvSpPr>
        <p:spPr>
          <a:xfrm>
            <a:off x="132550" y="131518"/>
            <a:ext cx="9084475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Prioritäre Maßnahmen I im Landkreis Tirschenreuth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0D5108-A790-017A-A514-0F8FE3ECE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474" y="6724621"/>
            <a:ext cx="1651085" cy="571529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CF9D43EA-70DF-29A4-7B90-C76D975FB011}"/>
              </a:ext>
            </a:extLst>
          </p:cNvPr>
          <p:cNvSpPr txBox="1"/>
          <p:nvPr/>
        </p:nvSpPr>
        <p:spPr>
          <a:xfrm>
            <a:off x="884583" y="6987659"/>
            <a:ext cx="6346754" cy="264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Quelle: Vortrag BIK bei Sitzung Arbeitsausschuss des § </a:t>
            </a:r>
            <a:r>
              <a:rPr lang="de-DE" sz="1200" dirty="0" err="1"/>
              <a:t>90a</a:t>
            </a:r>
            <a:r>
              <a:rPr lang="de-DE" sz="1200" dirty="0"/>
              <a:t> Gremiums, 25.11.2025</a:t>
            </a:r>
          </a:p>
        </p:txBody>
      </p:sp>
    </p:spTree>
    <p:extLst>
      <p:ext uri="{BB962C8B-B14F-4D97-AF65-F5344CB8AC3E}">
        <p14:creationId xmlns:p14="http://schemas.microsoft.com/office/powerpoint/2010/main" val="278451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D5A9E-1226-2F78-626B-FE2DD4106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7F2A70-7272-E6D0-CECB-12DD03C54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6136" y="7296150"/>
            <a:ext cx="4032250" cy="206375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+mn-lt"/>
              </a:rPr>
              <a:t>© Bayerischer Landkreistag 2025  - Dr. Klaus Schulenburg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622119-39E3-6233-B21A-F36FEBA4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025" y="7353300"/>
            <a:ext cx="357188" cy="206375"/>
          </a:xfrm>
        </p:spPr>
        <p:txBody>
          <a:bodyPr/>
          <a:lstStyle/>
          <a:p>
            <a:pPr>
              <a:defRPr/>
            </a:pPr>
            <a:fld id="{A8F42815-5945-44E4-B780-E4111C3776F4}" type="slidenum">
              <a:rPr lang="de-DE" sz="1200" smtClean="0">
                <a:latin typeface="+mn-lt"/>
              </a:rPr>
              <a:pPr>
                <a:defRPr/>
              </a:pPr>
              <a:t>2</a:t>
            </a:fld>
            <a:endParaRPr lang="de-DE" sz="1200">
              <a:latin typeface="+mn-lt"/>
            </a:endParaRPr>
          </a:p>
        </p:txBody>
      </p:sp>
      <p:sp>
        <p:nvSpPr>
          <p:cNvPr id="5127" name="Textfeld 7">
            <a:extLst>
              <a:ext uri="{FF2B5EF4-FFF2-40B4-BE49-F238E27FC236}">
                <a16:creationId xmlns:a16="http://schemas.microsoft.com/office/drawing/2014/main" id="{4F1C64D9-36DE-7271-2887-676A9CB9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4838" y="7296150"/>
            <a:ext cx="4175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/21</a:t>
            </a:r>
          </a:p>
        </p:txBody>
      </p:sp>
      <p:pic>
        <p:nvPicPr>
          <p:cNvPr id="6" name="Picture 1" descr="Logo blau mit Firmennamen">
            <a:extLst>
              <a:ext uri="{FF2B5EF4-FFF2-40B4-BE49-F238E27FC236}">
                <a16:creationId xmlns:a16="http://schemas.microsoft.com/office/drawing/2014/main" id="{7F9C2A7A-B884-CA23-2525-F94ECB3DF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19813"/>
            <a:ext cx="709684" cy="6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0BBCCF8-4A17-5A22-7BCD-105E1CC25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0080625" cy="671276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11F1614-7A95-8DCA-AAEF-A102FD9FFE82}"/>
              </a:ext>
            </a:extLst>
          </p:cNvPr>
          <p:cNvSpPr txBox="1"/>
          <p:nvPr/>
        </p:nvSpPr>
        <p:spPr>
          <a:xfrm>
            <a:off x="638175" y="6834189"/>
            <a:ext cx="7143302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Quelle: Landkreis Berchtesgadener Land, 10 Jahre </a:t>
            </a:r>
            <a:r>
              <a:rPr lang="de-DE" sz="2000" dirty="0" err="1"/>
              <a:t>GesReg</a:t>
            </a:r>
            <a:r>
              <a:rPr lang="de-DE" sz="2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445437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853E5-6B36-A5C3-BB99-479E191C2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D199C7F-0897-DCCF-2F93-F3C4D705C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84" y="580254"/>
            <a:ext cx="8507341" cy="6285452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B3905A-4757-86AC-949A-A8391A80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4188" y="7353300"/>
            <a:ext cx="4032250" cy="206375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+mn-lt"/>
              </a:rPr>
              <a:t>© Bayerischer Landkreistag 2025  - Dr. Klaus Schulenburg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212ED6-3804-1955-C8DC-7434E49C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025" y="7353300"/>
            <a:ext cx="357188" cy="206375"/>
          </a:xfrm>
        </p:spPr>
        <p:txBody>
          <a:bodyPr/>
          <a:lstStyle/>
          <a:p>
            <a:pPr>
              <a:defRPr/>
            </a:pPr>
            <a:fld id="{A8F42815-5945-44E4-B780-E4111C3776F4}" type="slidenum">
              <a:rPr lang="de-DE" sz="1200" smtClean="0">
                <a:latin typeface="+mn-lt"/>
              </a:rPr>
              <a:pPr>
                <a:defRPr/>
              </a:pPr>
              <a:t>20</a:t>
            </a:fld>
            <a:endParaRPr lang="de-DE" sz="1200">
              <a:latin typeface="+mn-lt"/>
            </a:endParaRPr>
          </a:p>
        </p:txBody>
      </p:sp>
      <p:sp>
        <p:nvSpPr>
          <p:cNvPr id="5127" name="Textfeld 7">
            <a:extLst>
              <a:ext uri="{FF2B5EF4-FFF2-40B4-BE49-F238E27FC236}">
                <a16:creationId xmlns:a16="http://schemas.microsoft.com/office/drawing/2014/main" id="{D676B11E-0EAC-397B-1A97-002E9E680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4838" y="7296150"/>
            <a:ext cx="4175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/21</a:t>
            </a:r>
          </a:p>
        </p:txBody>
      </p:sp>
      <p:pic>
        <p:nvPicPr>
          <p:cNvPr id="6" name="Picture 1" descr="Logo blau mit Firmennamen">
            <a:extLst>
              <a:ext uri="{FF2B5EF4-FFF2-40B4-BE49-F238E27FC236}">
                <a16:creationId xmlns:a16="http://schemas.microsoft.com/office/drawing/2014/main" id="{CF5F330B-A913-C66B-08D0-D9FA1CBD2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19813"/>
            <a:ext cx="709684" cy="6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2CE6966-F0A3-FBBA-7627-120D0697FBF5}"/>
              </a:ext>
            </a:extLst>
          </p:cNvPr>
          <p:cNvSpPr txBox="1"/>
          <p:nvPr/>
        </p:nvSpPr>
        <p:spPr>
          <a:xfrm>
            <a:off x="132550" y="131518"/>
            <a:ext cx="9183861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Prioritäre Maßnahmen II im Landkreis Tirschenreuth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F56DD55-97E4-B6A9-AB16-CD4DD72F6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474" y="6724621"/>
            <a:ext cx="1651085" cy="571529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0A58C70-840B-CDBB-B606-96D7D52FB007}"/>
              </a:ext>
            </a:extLst>
          </p:cNvPr>
          <p:cNvSpPr txBox="1"/>
          <p:nvPr/>
        </p:nvSpPr>
        <p:spPr>
          <a:xfrm>
            <a:off x="884583" y="6987659"/>
            <a:ext cx="6346754" cy="264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Quelle: Vortrag BIK bei Sitzung Arbeitsausschuss des § </a:t>
            </a:r>
            <a:r>
              <a:rPr lang="de-DE" sz="1200" dirty="0" err="1"/>
              <a:t>90a</a:t>
            </a:r>
            <a:r>
              <a:rPr lang="de-DE" sz="1200" dirty="0"/>
              <a:t> Gremiums, 25.11.2025</a:t>
            </a:r>
          </a:p>
        </p:txBody>
      </p:sp>
    </p:spTree>
    <p:extLst>
      <p:ext uri="{BB962C8B-B14F-4D97-AF65-F5344CB8AC3E}">
        <p14:creationId xmlns:p14="http://schemas.microsoft.com/office/powerpoint/2010/main" val="1814601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6B5D7-3EEF-F7FE-33B8-BC9F9A2F9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33BB4D-96C6-41C0-257A-730233E8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4188" y="7353300"/>
            <a:ext cx="4032250" cy="206375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+mn-lt"/>
              </a:rPr>
              <a:t>© Bayerischer Landkreistag 2025  - Dr. Klaus Schulenburg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F99704-F211-662A-4DFE-4FD6564F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025" y="7353300"/>
            <a:ext cx="357188" cy="206375"/>
          </a:xfrm>
        </p:spPr>
        <p:txBody>
          <a:bodyPr/>
          <a:lstStyle/>
          <a:p>
            <a:pPr>
              <a:defRPr/>
            </a:pPr>
            <a:fld id="{A8F42815-5945-44E4-B780-E4111C3776F4}" type="slidenum">
              <a:rPr lang="de-DE" sz="1200" smtClean="0">
                <a:latin typeface="+mn-lt"/>
              </a:rPr>
              <a:pPr>
                <a:defRPr/>
              </a:pPr>
              <a:t>21</a:t>
            </a:fld>
            <a:endParaRPr lang="de-DE" sz="1200">
              <a:latin typeface="+mn-lt"/>
            </a:endParaRPr>
          </a:p>
        </p:txBody>
      </p:sp>
      <p:sp>
        <p:nvSpPr>
          <p:cNvPr id="5127" name="Textfeld 7">
            <a:extLst>
              <a:ext uri="{FF2B5EF4-FFF2-40B4-BE49-F238E27FC236}">
                <a16:creationId xmlns:a16="http://schemas.microsoft.com/office/drawing/2014/main" id="{F9ED7420-34EE-9190-B529-8E87018CC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4838" y="7296150"/>
            <a:ext cx="4175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/21</a:t>
            </a:r>
          </a:p>
        </p:txBody>
      </p:sp>
      <p:pic>
        <p:nvPicPr>
          <p:cNvPr id="6" name="Picture 1" descr="Logo blau mit Firmennamen">
            <a:extLst>
              <a:ext uri="{FF2B5EF4-FFF2-40B4-BE49-F238E27FC236}">
                <a16:creationId xmlns:a16="http://schemas.microsoft.com/office/drawing/2014/main" id="{933FFCA7-7175-9D07-9024-A83A45DDF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19813"/>
            <a:ext cx="709684" cy="6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8B30010-69B9-EBE3-AB1D-9DC9255C95C8}"/>
              </a:ext>
            </a:extLst>
          </p:cNvPr>
          <p:cNvSpPr txBox="1"/>
          <p:nvPr/>
        </p:nvSpPr>
        <p:spPr>
          <a:xfrm>
            <a:off x="1459830" y="1257245"/>
            <a:ext cx="7160964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Herzlichen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102159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3A081-A4E6-3A32-7EC9-EEEFE5F62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90D249-162F-9F4B-BB5C-952F10410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4188" y="7353300"/>
            <a:ext cx="4032250" cy="206375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+mn-lt"/>
              </a:rPr>
              <a:t>© Bayerischer Landkreistag 2025  - Dr. Klaus Schulenburg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11A89B-B186-ECD5-C82C-8D63C7AC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025" y="7353300"/>
            <a:ext cx="357188" cy="206375"/>
          </a:xfrm>
        </p:spPr>
        <p:txBody>
          <a:bodyPr/>
          <a:lstStyle/>
          <a:p>
            <a:pPr>
              <a:defRPr/>
            </a:pPr>
            <a:fld id="{A8F42815-5945-44E4-B780-E4111C3776F4}" type="slidenum">
              <a:rPr lang="de-DE" sz="1200" smtClean="0">
                <a:latin typeface="+mn-lt"/>
              </a:rPr>
              <a:pPr>
                <a:defRPr/>
              </a:pPr>
              <a:t>3</a:t>
            </a:fld>
            <a:endParaRPr lang="de-DE" sz="1200">
              <a:latin typeface="+mn-lt"/>
            </a:endParaRPr>
          </a:p>
        </p:txBody>
      </p:sp>
      <p:sp>
        <p:nvSpPr>
          <p:cNvPr id="5127" name="Textfeld 7">
            <a:extLst>
              <a:ext uri="{FF2B5EF4-FFF2-40B4-BE49-F238E27FC236}">
                <a16:creationId xmlns:a16="http://schemas.microsoft.com/office/drawing/2014/main" id="{F89F9EB7-BA6A-0F0B-0626-DE8759D56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4838" y="7296150"/>
            <a:ext cx="4175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/21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A5719E5-A188-AA59-D499-E2076093FDB6}"/>
              </a:ext>
            </a:extLst>
          </p:cNvPr>
          <p:cNvSpPr txBox="1"/>
          <p:nvPr/>
        </p:nvSpPr>
        <p:spPr>
          <a:xfrm>
            <a:off x="395785" y="477672"/>
            <a:ext cx="9280478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/>
          </a:p>
          <a:p>
            <a:endParaRPr lang="de-DE" sz="2800"/>
          </a:p>
        </p:txBody>
      </p:sp>
      <p:pic>
        <p:nvPicPr>
          <p:cNvPr id="6" name="Picture 1" descr="Logo blau mit Firmennamen">
            <a:extLst>
              <a:ext uri="{FF2B5EF4-FFF2-40B4-BE49-F238E27FC236}">
                <a16:creationId xmlns:a16="http://schemas.microsoft.com/office/drawing/2014/main" id="{D5212C4A-5127-B960-4223-3A6DBFC34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19813"/>
            <a:ext cx="709684" cy="6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C2ADE19-E317-636A-CABC-335C26938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42" y="275422"/>
            <a:ext cx="9566723" cy="63787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6D6C6EC-75FC-696B-6963-B229469746CB}"/>
              </a:ext>
            </a:extLst>
          </p:cNvPr>
          <p:cNvSpPr txBox="1"/>
          <p:nvPr/>
        </p:nvSpPr>
        <p:spPr>
          <a:xfrm>
            <a:off x="1316879" y="6991544"/>
            <a:ext cx="7900146" cy="292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Quelle: </a:t>
            </a:r>
            <a:r>
              <a:rPr lang="de-DE" sz="1400" dirty="0">
                <a:hlinkClick r:id="rId5"/>
              </a:rPr>
              <a:t>https://</a:t>
            </a:r>
            <a:r>
              <a:rPr lang="de-DE" sz="1400" dirty="0" err="1">
                <a:hlinkClick r:id="rId5"/>
              </a:rPr>
              <a:t>www.vdek.com</a:t>
            </a:r>
            <a:r>
              <a:rPr lang="de-DE" sz="1400" dirty="0">
                <a:hlinkClick r:id="rId5"/>
              </a:rPr>
              <a:t>/presse/daten/</a:t>
            </a:r>
            <a:r>
              <a:rPr lang="de-DE" sz="1400" dirty="0" err="1">
                <a:hlinkClick r:id="rId5"/>
              </a:rPr>
              <a:t>d_versorgung_leistungsausgaben.html</a:t>
            </a:r>
            <a:r>
              <a:rPr lang="de-DE" sz="1400" dirty="0"/>
              <a:t>, 15.06.2025</a:t>
            </a:r>
          </a:p>
        </p:txBody>
      </p:sp>
    </p:spTree>
    <p:extLst>
      <p:ext uri="{BB962C8B-B14F-4D97-AF65-F5344CB8AC3E}">
        <p14:creationId xmlns:p14="http://schemas.microsoft.com/office/powerpoint/2010/main" val="41043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2B34C-F594-6D30-FCCA-B0B13AC6C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557C67-D547-75A7-24CD-2C45A6A76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4188" y="7353300"/>
            <a:ext cx="4032250" cy="206375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+mn-lt"/>
              </a:rPr>
              <a:t>© Bayerischer Landkreistag 2025  - Dr. Klaus Schulenburg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EBBE8B-E23B-3BBE-322C-5AD323AB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025" y="7353300"/>
            <a:ext cx="357188" cy="206375"/>
          </a:xfrm>
        </p:spPr>
        <p:txBody>
          <a:bodyPr/>
          <a:lstStyle/>
          <a:p>
            <a:pPr>
              <a:defRPr/>
            </a:pPr>
            <a:fld id="{A8F42815-5945-44E4-B780-E4111C3776F4}" type="slidenum">
              <a:rPr lang="de-DE" sz="1200" smtClean="0">
                <a:latin typeface="+mn-lt"/>
              </a:rPr>
              <a:pPr>
                <a:defRPr/>
              </a:pPr>
              <a:t>4</a:t>
            </a:fld>
            <a:endParaRPr lang="de-DE" sz="1200">
              <a:latin typeface="+mn-lt"/>
            </a:endParaRPr>
          </a:p>
        </p:txBody>
      </p:sp>
      <p:sp>
        <p:nvSpPr>
          <p:cNvPr id="5127" name="Textfeld 7">
            <a:extLst>
              <a:ext uri="{FF2B5EF4-FFF2-40B4-BE49-F238E27FC236}">
                <a16:creationId xmlns:a16="http://schemas.microsoft.com/office/drawing/2014/main" id="{6E2FBAED-EBDA-E3E6-9503-2004B499F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4838" y="7296150"/>
            <a:ext cx="4175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/21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F9010F2-98E5-C0F6-48AC-922B02A97BD8}"/>
              </a:ext>
            </a:extLst>
          </p:cNvPr>
          <p:cNvSpPr txBox="1"/>
          <p:nvPr/>
        </p:nvSpPr>
        <p:spPr>
          <a:xfrm>
            <a:off x="395785" y="477672"/>
            <a:ext cx="9280478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/>
          </a:p>
          <a:p>
            <a:endParaRPr lang="de-DE" sz="2800"/>
          </a:p>
        </p:txBody>
      </p:sp>
      <p:pic>
        <p:nvPicPr>
          <p:cNvPr id="6" name="Picture 1" descr="Logo blau mit Firmennamen">
            <a:extLst>
              <a:ext uri="{FF2B5EF4-FFF2-40B4-BE49-F238E27FC236}">
                <a16:creationId xmlns:a16="http://schemas.microsoft.com/office/drawing/2014/main" id="{D6DB12CF-6984-6756-BA67-DB4D78821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19813"/>
            <a:ext cx="709684" cy="6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C1B777F-8275-EE87-B7BB-8CEE6FE0D959}"/>
              </a:ext>
            </a:extLst>
          </p:cNvPr>
          <p:cNvSpPr txBox="1"/>
          <p:nvPr/>
        </p:nvSpPr>
        <p:spPr>
          <a:xfrm>
            <a:off x="829894" y="7022773"/>
            <a:ext cx="8664944" cy="264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Quelle: https://</a:t>
            </a:r>
            <a:r>
              <a:rPr lang="de-DE" sz="1200" dirty="0" err="1"/>
              <a:t>www.vdek.com</a:t>
            </a:r>
            <a:r>
              <a:rPr lang="de-DE" sz="1200" dirty="0"/>
              <a:t>/</a:t>
            </a:r>
            <a:r>
              <a:rPr lang="de-DE" sz="1200" dirty="0" err="1"/>
              <a:t>content</a:t>
            </a:r>
            <a:r>
              <a:rPr lang="de-DE" sz="1200" dirty="0"/>
              <a:t>/</a:t>
            </a:r>
            <a:r>
              <a:rPr lang="de-DE" sz="1200" dirty="0" err="1"/>
              <a:t>dam</a:t>
            </a:r>
            <a:r>
              <a:rPr lang="de-DE" sz="1200" dirty="0"/>
              <a:t>/</a:t>
            </a:r>
            <a:r>
              <a:rPr lang="de-DE" sz="1200" dirty="0" err="1"/>
              <a:t>vdeksite</a:t>
            </a:r>
            <a:r>
              <a:rPr lang="de-DE" sz="1200" dirty="0"/>
              <a:t>/vdek/</a:t>
            </a:r>
            <a:r>
              <a:rPr lang="de-DE" sz="1200" dirty="0" err="1"/>
              <a:t>fokus</a:t>
            </a:r>
            <a:r>
              <a:rPr lang="de-DE" sz="1200" dirty="0"/>
              <a:t>/</a:t>
            </a:r>
            <a:r>
              <a:rPr lang="de-DE" sz="1200" dirty="0" err="1"/>
              <a:t>07_Faktenblatt_Stationaere_Versorgung.pdf</a:t>
            </a:r>
            <a:r>
              <a:rPr lang="de-DE" sz="1200" dirty="0"/>
              <a:t>, 24.11.2025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6054B71-B7CE-BACC-151F-D791DBC29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981823" cy="699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3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50058-2EEE-2864-08A0-6DEEA30B2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5B5D5F-C4F7-3182-3D68-63179FE99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4188" y="7353300"/>
            <a:ext cx="4032250" cy="206375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+mn-lt"/>
              </a:rPr>
              <a:t>© Bayerischer Landkreistag 2025  - Dr. Klaus Schulenburg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30FB90-CED9-BFB2-B265-04D6C313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025" y="7353300"/>
            <a:ext cx="357188" cy="206375"/>
          </a:xfrm>
        </p:spPr>
        <p:txBody>
          <a:bodyPr/>
          <a:lstStyle/>
          <a:p>
            <a:pPr>
              <a:defRPr/>
            </a:pPr>
            <a:fld id="{A8F42815-5945-44E4-B780-E4111C3776F4}" type="slidenum">
              <a:rPr lang="de-DE" sz="1200" smtClean="0">
                <a:latin typeface="+mn-lt"/>
              </a:rPr>
              <a:pPr>
                <a:defRPr/>
              </a:pPr>
              <a:t>5</a:t>
            </a:fld>
            <a:endParaRPr lang="de-DE" sz="1200">
              <a:latin typeface="+mn-lt"/>
            </a:endParaRPr>
          </a:p>
        </p:txBody>
      </p:sp>
      <p:sp>
        <p:nvSpPr>
          <p:cNvPr id="5127" name="Textfeld 7">
            <a:extLst>
              <a:ext uri="{FF2B5EF4-FFF2-40B4-BE49-F238E27FC236}">
                <a16:creationId xmlns:a16="http://schemas.microsoft.com/office/drawing/2014/main" id="{541486F7-994D-865E-8712-91024D994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4838" y="7296150"/>
            <a:ext cx="4175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/21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F968376-D4AD-254E-EE67-C49AAC22260C}"/>
              </a:ext>
            </a:extLst>
          </p:cNvPr>
          <p:cNvSpPr txBox="1"/>
          <p:nvPr/>
        </p:nvSpPr>
        <p:spPr>
          <a:xfrm>
            <a:off x="115140" y="89984"/>
            <a:ext cx="9965485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Sterblichkeit in Deutschland im internationalen Vergleich</a:t>
            </a:r>
          </a:p>
        </p:txBody>
      </p:sp>
      <p:pic>
        <p:nvPicPr>
          <p:cNvPr id="6" name="Picture 1" descr="Logo blau mit Firmennamen">
            <a:extLst>
              <a:ext uri="{FF2B5EF4-FFF2-40B4-BE49-F238E27FC236}">
                <a16:creationId xmlns:a16="http://schemas.microsoft.com/office/drawing/2014/main" id="{E423705E-4443-BBC7-DEB9-1F0D068D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19813"/>
            <a:ext cx="709684" cy="6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8970EE7-B168-7F04-C75F-E00C25833E7A}"/>
              </a:ext>
            </a:extLst>
          </p:cNvPr>
          <p:cNvSpPr txBox="1"/>
          <p:nvPr/>
        </p:nvSpPr>
        <p:spPr>
          <a:xfrm>
            <a:off x="618176" y="7054503"/>
            <a:ext cx="9438818" cy="264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Quelle: Deutsches Gesundheitsblatt, Jg. 67, S. 493 ff., </a:t>
            </a:r>
            <a:r>
              <a:rPr lang="de-DE" sz="1200" dirty="0">
                <a:hlinkClick r:id="rId4"/>
              </a:rPr>
              <a:t>https://</a:t>
            </a:r>
            <a:r>
              <a:rPr lang="de-DE" sz="1200" dirty="0" err="1">
                <a:hlinkClick r:id="rId4"/>
              </a:rPr>
              <a:t>link.springer.com</a:t>
            </a:r>
            <a:r>
              <a:rPr lang="de-DE" sz="1200" dirty="0">
                <a:hlinkClick r:id="rId4"/>
              </a:rPr>
              <a:t>/</a:t>
            </a:r>
            <a:r>
              <a:rPr lang="de-DE" sz="1200" dirty="0" err="1">
                <a:hlinkClick r:id="rId4"/>
              </a:rPr>
              <a:t>article</a:t>
            </a:r>
            <a:r>
              <a:rPr lang="de-DE" sz="1200" dirty="0">
                <a:hlinkClick r:id="rId4"/>
              </a:rPr>
              <a:t>/10.1007/</a:t>
            </a:r>
            <a:r>
              <a:rPr lang="de-DE" sz="1200" dirty="0" err="1">
                <a:hlinkClick r:id="rId4"/>
              </a:rPr>
              <a:t>s00103-024-03867-9#Fig1</a:t>
            </a:r>
            <a:r>
              <a:rPr lang="de-DE" sz="1200" dirty="0"/>
              <a:t> (24.11.2025)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6F4DC38-E221-D22F-2891-2DB88CE78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30" y="583068"/>
            <a:ext cx="9813955" cy="64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9BBED-E48D-E6EB-297E-B8DB92F19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FF0C71-B401-05F5-36E1-DE71C2ABE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4188" y="7353300"/>
            <a:ext cx="4032250" cy="206375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+mn-lt"/>
              </a:rPr>
              <a:t>© Bayerischer Landkreistag 2025  - Dr. Klaus Schulenburg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E7C320-AD05-3923-0FB4-715B80F5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025" y="7353300"/>
            <a:ext cx="357188" cy="206375"/>
          </a:xfrm>
        </p:spPr>
        <p:txBody>
          <a:bodyPr/>
          <a:lstStyle/>
          <a:p>
            <a:pPr>
              <a:defRPr/>
            </a:pPr>
            <a:fld id="{A8F42815-5945-44E4-B780-E4111C3776F4}" type="slidenum">
              <a:rPr lang="de-DE" sz="1200" smtClean="0">
                <a:latin typeface="+mn-lt"/>
              </a:rPr>
              <a:pPr>
                <a:defRPr/>
              </a:pPr>
              <a:t>6</a:t>
            </a:fld>
            <a:endParaRPr lang="de-DE" sz="1200">
              <a:latin typeface="+mn-lt"/>
            </a:endParaRPr>
          </a:p>
        </p:txBody>
      </p:sp>
      <p:sp>
        <p:nvSpPr>
          <p:cNvPr id="5127" name="Textfeld 7">
            <a:extLst>
              <a:ext uri="{FF2B5EF4-FFF2-40B4-BE49-F238E27FC236}">
                <a16:creationId xmlns:a16="http://schemas.microsoft.com/office/drawing/2014/main" id="{84DEF3CB-CC67-6232-1714-81A2C055B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4838" y="7296150"/>
            <a:ext cx="4175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/21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572B2F2-641D-B0D5-F644-CCD730626AB5}"/>
              </a:ext>
            </a:extLst>
          </p:cNvPr>
          <p:cNvSpPr txBox="1"/>
          <p:nvPr/>
        </p:nvSpPr>
        <p:spPr>
          <a:xfrm>
            <a:off x="0" y="516689"/>
            <a:ext cx="10080625" cy="450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/>
          </a:p>
          <a:p>
            <a:r>
              <a:rPr lang="de-DE" sz="2800" dirty="0"/>
              <a:t>„Alle“ reden von Kosten/-steigerungen im Gesundheitssystem (-&gt; § 71 SGB V: Beitragssatzstabilität der GKV!),</a:t>
            </a:r>
          </a:p>
          <a:p>
            <a:endParaRPr lang="de-DE" sz="2800" dirty="0"/>
          </a:p>
          <a:p>
            <a:r>
              <a:rPr lang="de-DE" sz="2800" dirty="0"/>
              <a:t>aber nur wenige davon, wo wir mittelfristig demografisch „landen“ werden,</a:t>
            </a:r>
          </a:p>
          <a:p>
            <a:endParaRPr lang="de-DE" sz="2800" dirty="0"/>
          </a:p>
          <a:p>
            <a:r>
              <a:rPr lang="de-DE" sz="2800" dirty="0"/>
              <a:t>wenn wir die unaufhörlichen Steigerungen der Krankheitslast in der Gesellschaft nicht in den Griff bekommen!</a:t>
            </a:r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de-DE" sz="2800" dirty="0"/>
              <a:t>Prävention &amp; Gesundheitsförderung</a:t>
            </a:r>
          </a:p>
        </p:txBody>
      </p:sp>
      <p:pic>
        <p:nvPicPr>
          <p:cNvPr id="6" name="Picture 1" descr="Logo blau mit Firmennamen">
            <a:extLst>
              <a:ext uri="{FF2B5EF4-FFF2-40B4-BE49-F238E27FC236}">
                <a16:creationId xmlns:a16="http://schemas.microsoft.com/office/drawing/2014/main" id="{06903815-8994-7EDB-C90D-CCCC20A5C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19813"/>
            <a:ext cx="709684" cy="6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586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367E1-FE3F-829A-CD9A-BBA1DC1C5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4CE974-356C-327E-17C1-90AC8826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4188" y="7353300"/>
            <a:ext cx="4032250" cy="206375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+mn-lt"/>
              </a:rPr>
              <a:t>© Bayerischer Landkreistag 2025  - Dr. Klaus Schulenburg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13A346-B5FE-C827-8A85-258E7186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025" y="7353300"/>
            <a:ext cx="357188" cy="206375"/>
          </a:xfrm>
        </p:spPr>
        <p:txBody>
          <a:bodyPr/>
          <a:lstStyle/>
          <a:p>
            <a:pPr>
              <a:defRPr/>
            </a:pPr>
            <a:fld id="{A8F42815-5945-44E4-B780-E4111C3776F4}" type="slidenum">
              <a:rPr lang="de-DE" sz="1200" smtClean="0">
                <a:latin typeface="+mn-lt"/>
              </a:rPr>
              <a:pPr>
                <a:defRPr/>
              </a:pPr>
              <a:t>7</a:t>
            </a:fld>
            <a:endParaRPr lang="de-DE" sz="1200">
              <a:latin typeface="+mn-lt"/>
            </a:endParaRPr>
          </a:p>
        </p:txBody>
      </p:sp>
      <p:sp>
        <p:nvSpPr>
          <p:cNvPr id="5127" name="Textfeld 7">
            <a:extLst>
              <a:ext uri="{FF2B5EF4-FFF2-40B4-BE49-F238E27FC236}">
                <a16:creationId xmlns:a16="http://schemas.microsoft.com/office/drawing/2014/main" id="{F5D0948A-89A1-4F8E-758D-E005E65A2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4838" y="7296150"/>
            <a:ext cx="4175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/21</a:t>
            </a:r>
          </a:p>
        </p:txBody>
      </p:sp>
      <p:pic>
        <p:nvPicPr>
          <p:cNvPr id="6" name="Picture 1" descr="Logo blau mit Firmennamen">
            <a:extLst>
              <a:ext uri="{FF2B5EF4-FFF2-40B4-BE49-F238E27FC236}">
                <a16:creationId xmlns:a16="http://schemas.microsoft.com/office/drawing/2014/main" id="{6723696E-D97F-FC49-A8F0-7493D6594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19813"/>
            <a:ext cx="709684" cy="6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013B409-F82C-0211-9835-1586B8D4B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4" y="1076886"/>
            <a:ext cx="10016021" cy="52832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933DEE4-10CD-599F-273E-35AD6A0816A5}"/>
              </a:ext>
            </a:extLst>
          </p:cNvPr>
          <p:cNvSpPr txBox="1"/>
          <p:nvPr/>
        </p:nvSpPr>
        <p:spPr>
          <a:xfrm>
            <a:off x="0" y="56812"/>
            <a:ext cx="10080625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Die Folge von überlasteten Praxen und mangelnder </a:t>
            </a:r>
            <a:r>
              <a:rPr lang="de-DE" sz="2800" b="1" dirty="0" err="1"/>
              <a:t>Gesundheits</a:t>
            </a:r>
            <a:r>
              <a:rPr lang="de-DE" sz="2800" b="1" dirty="0"/>
              <a:t>(</a:t>
            </a:r>
            <a:r>
              <a:rPr lang="de-DE" sz="2800" b="1" dirty="0" err="1"/>
              <a:t>system</a:t>
            </a:r>
            <a:r>
              <a:rPr lang="de-DE" sz="2800" b="1" dirty="0"/>
              <a:t>)</a:t>
            </a:r>
            <a:r>
              <a:rPr lang="de-DE" sz="2800" b="1" dirty="0" err="1"/>
              <a:t>kompetenz</a:t>
            </a:r>
            <a:r>
              <a:rPr lang="de-DE" sz="28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47313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8E4FF-A569-FCB5-0C5E-6392D3D61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A8E33C-4911-4048-9228-DC6A295A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025" y="7353300"/>
            <a:ext cx="357188" cy="206375"/>
          </a:xfrm>
        </p:spPr>
        <p:txBody>
          <a:bodyPr/>
          <a:lstStyle/>
          <a:p>
            <a:pPr>
              <a:defRPr/>
            </a:pPr>
            <a:fld id="{A8F42815-5945-44E4-B780-E4111C3776F4}" type="slidenum">
              <a:rPr lang="de-DE" sz="1200" smtClean="0">
                <a:latin typeface="+mn-lt"/>
              </a:rPr>
              <a:pPr>
                <a:defRPr/>
              </a:pPr>
              <a:t>8</a:t>
            </a:fld>
            <a:endParaRPr lang="de-DE" sz="1200">
              <a:latin typeface="+mn-lt"/>
            </a:endParaRPr>
          </a:p>
        </p:txBody>
      </p:sp>
      <p:sp>
        <p:nvSpPr>
          <p:cNvPr id="5127" name="Textfeld 7">
            <a:extLst>
              <a:ext uri="{FF2B5EF4-FFF2-40B4-BE49-F238E27FC236}">
                <a16:creationId xmlns:a16="http://schemas.microsoft.com/office/drawing/2014/main" id="{15881AF7-6A62-5DBD-EA04-C66FF69B8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4838" y="7296150"/>
            <a:ext cx="4175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/21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1E2007D-5BD7-ED88-D137-9A076425C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13470"/>
            <a:ext cx="8667750" cy="7388226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62C4DD-8BD2-48FF-9DE5-35A6FED3B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4188" y="7353300"/>
            <a:ext cx="4032250" cy="206375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+mn-lt"/>
              </a:rPr>
              <a:t>© Bayerischer Landkreistag 2025  - Dr. Klaus Schulenburg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426E1F7-E564-AA4D-2355-0F534DD5DEE0}"/>
              </a:ext>
            </a:extLst>
          </p:cNvPr>
          <p:cNvSpPr txBox="1"/>
          <p:nvPr/>
        </p:nvSpPr>
        <p:spPr>
          <a:xfrm rot="16200000">
            <a:off x="6681484" y="4220660"/>
            <a:ext cx="5334000" cy="55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Datenquellen: </a:t>
            </a:r>
            <a:r>
              <a:rPr lang="de-DE" sz="1600" dirty="0" err="1"/>
              <a:t>LfStat</a:t>
            </a:r>
            <a:r>
              <a:rPr lang="de-DE" sz="1600" dirty="0"/>
              <a:t>, Bayerisches Krebsregister, RKI; Datenzusammenstellung: LGL</a:t>
            </a:r>
          </a:p>
        </p:txBody>
      </p:sp>
    </p:spTree>
    <p:extLst>
      <p:ext uri="{BB962C8B-B14F-4D97-AF65-F5344CB8AC3E}">
        <p14:creationId xmlns:p14="http://schemas.microsoft.com/office/powerpoint/2010/main" val="226352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749E2-0850-DBDD-D4B1-CD2898674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82D935-6667-16FD-31C9-3D6CC3A6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4188" y="7353300"/>
            <a:ext cx="4032250" cy="206375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+mn-lt"/>
              </a:rPr>
              <a:t>© Bayerischer Landkreistag 2025  - Dr. Klaus Schulenburg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9F5544-03BE-AFB8-5C69-9AB8A42E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025" y="7353300"/>
            <a:ext cx="357188" cy="206375"/>
          </a:xfrm>
        </p:spPr>
        <p:txBody>
          <a:bodyPr/>
          <a:lstStyle/>
          <a:p>
            <a:pPr>
              <a:defRPr/>
            </a:pPr>
            <a:fld id="{A8F42815-5945-44E4-B780-E4111C3776F4}" type="slidenum">
              <a:rPr lang="de-DE" sz="1200" smtClean="0">
                <a:latin typeface="+mn-lt"/>
              </a:rPr>
              <a:pPr>
                <a:defRPr/>
              </a:pPr>
              <a:t>9</a:t>
            </a:fld>
            <a:endParaRPr lang="de-DE" sz="1200">
              <a:latin typeface="+mn-lt"/>
            </a:endParaRPr>
          </a:p>
        </p:txBody>
      </p:sp>
      <p:sp>
        <p:nvSpPr>
          <p:cNvPr id="5127" name="Textfeld 7">
            <a:extLst>
              <a:ext uri="{FF2B5EF4-FFF2-40B4-BE49-F238E27FC236}">
                <a16:creationId xmlns:a16="http://schemas.microsoft.com/office/drawing/2014/main" id="{0F4EC085-BB1D-38C5-D89A-04A8DD14A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4838" y="7296150"/>
            <a:ext cx="4175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/21</a:t>
            </a:r>
          </a:p>
        </p:txBody>
      </p:sp>
      <p:pic>
        <p:nvPicPr>
          <p:cNvPr id="6" name="Picture 1" descr="Logo blau mit Firmennamen">
            <a:extLst>
              <a:ext uri="{FF2B5EF4-FFF2-40B4-BE49-F238E27FC236}">
                <a16:creationId xmlns:a16="http://schemas.microsoft.com/office/drawing/2014/main" id="{2F4EF53D-803B-2671-3B0C-64BBEF112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19813"/>
            <a:ext cx="709684" cy="6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ED3EE34-3FFB-4C64-2B79-98E615F2E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5274"/>
            <a:ext cx="5508021" cy="576850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859CEE8-3752-8A9C-C9F9-18B791DE3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584" y="3819941"/>
            <a:ext cx="3512626" cy="222704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2249CD9-7493-F41A-D562-9CE89EC55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584" y="1497459"/>
            <a:ext cx="3530629" cy="206905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EAEEA8-FFAF-9632-4109-7A57309D6618}"/>
              </a:ext>
            </a:extLst>
          </p:cNvPr>
          <p:cNvSpPr txBox="1"/>
          <p:nvPr/>
        </p:nvSpPr>
        <p:spPr>
          <a:xfrm>
            <a:off x="117723" y="94136"/>
            <a:ext cx="8635697" cy="607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cs typeface="Calibri Light" panose="020F0302020204030204" pitchFamily="34" charset="0"/>
              </a:rPr>
              <a:t>Health Literacy = Gesundheitskompetenz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D186262-6E30-9268-1E0A-C1E426BFB244}"/>
              </a:ext>
            </a:extLst>
          </p:cNvPr>
          <p:cNvSpPr txBox="1"/>
          <p:nvPr/>
        </p:nvSpPr>
        <p:spPr>
          <a:xfrm>
            <a:off x="709684" y="6842766"/>
            <a:ext cx="9574213" cy="321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</a:rPr>
              <a:t>Quelle: Nationaler Aktionsplan Gesundheitskompetenz: https://www.nap-gesundheitskompetenz.de/</a:t>
            </a:r>
          </a:p>
        </p:txBody>
      </p:sp>
    </p:spTree>
    <p:extLst>
      <p:ext uri="{BB962C8B-B14F-4D97-AF65-F5344CB8AC3E}">
        <p14:creationId xmlns:p14="http://schemas.microsoft.com/office/powerpoint/2010/main" val="416525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Benutzerdefiniert</PresentationFormat>
  <Paragraphs>138</Paragraphs>
  <Slides>21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SimSun</vt:lpstr>
      <vt:lpstr>Arial</vt:lpstr>
      <vt:lpstr>Calibri Light</vt:lpstr>
      <vt:lpstr>Times New Roman</vt:lpstr>
      <vt:lpstr>Wingdings</vt:lpstr>
      <vt:lpstr>Larissa-Design</vt:lpstr>
      <vt:lpstr>Medizinische Versorgung auf dem Land – Herausforderungen und Lösungen  Rolle der Krankenhäuser bei der ärztlichen Versorgung im ländlichen Raum und Notwendigkeit einer sektorenübergreifenden regionalen Versorgungsplanung   Schule der Dorf- und Landentwicklung Abtei Plankstetten Berching 26.11.2025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Klaus Schulenburg</dc:creator>
  <cp:lastModifiedBy>Karl Roth</cp:lastModifiedBy>
  <cp:revision>604</cp:revision>
  <cp:lastPrinted>1601-01-01T00:00:00Z</cp:lastPrinted>
  <dcterms:created xsi:type="dcterms:W3CDTF">2011-02-03T12:53:49Z</dcterms:created>
  <dcterms:modified xsi:type="dcterms:W3CDTF">2025-11-26T12:28:15Z</dcterms:modified>
</cp:coreProperties>
</file>