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657" r:id="rId3"/>
    <p:sldId id="575" r:id="rId4"/>
    <p:sldId id="579" r:id="rId5"/>
    <p:sldId id="662" r:id="rId6"/>
    <p:sldId id="661" r:id="rId7"/>
    <p:sldId id="658" r:id="rId8"/>
    <p:sldId id="680" r:id="rId9"/>
    <p:sldId id="664" r:id="rId10"/>
    <p:sldId id="663" r:id="rId11"/>
    <p:sldId id="65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3B7"/>
    <a:srgbClr val="0092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3F24E-A388-4FA7-A071-8E200002C1CD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B6564-348E-40DF-BF0D-2D84CDE7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3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0484-434F-40DA-B7FF-D6A3BA59CC2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3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Hausbesuchspatientin Inge, 74, benötigt einen Verbandswechsel von ihrer chronischen Wunde</a:t>
            </a:r>
          </a:p>
          <a:p>
            <a:r>
              <a:rPr lang="de-DE" dirty="0"/>
              <a:t>Sie hat keine Angehörigen, die sie zum </a:t>
            </a:r>
            <a:r>
              <a:rPr lang="de-DE" dirty="0" err="1"/>
              <a:t>Ärzt</a:t>
            </a:r>
            <a:r>
              <a:rPr lang="de-DE" dirty="0"/>
              <a:t> fahren können, kann selbst aber nicht mehr Autofahren</a:t>
            </a:r>
          </a:p>
          <a:p>
            <a:r>
              <a:rPr lang="de-DE" dirty="0"/>
              <a:t>In ihrem Wohnort gibt es jedoch einen </a:t>
            </a:r>
            <a:r>
              <a:rPr lang="de-DE" dirty="0" err="1"/>
              <a:t>VaO</a:t>
            </a:r>
            <a:r>
              <a:rPr lang="de-DE" dirty="0"/>
              <a:t>-Raum, in dem eine ihr bekannte MFA die Wundversorgung übernehmen kann, wenn dies vom Hausarzt an die MFA delegiert wurde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Inge geht in den </a:t>
            </a:r>
            <a:r>
              <a:rPr lang="de-DE" dirty="0" err="1">
                <a:sym typeface="Wingdings" panose="05000000000000000000" pitchFamily="2" charset="2"/>
              </a:rPr>
              <a:t>VaO</a:t>
            </a:r>
            <a:r>
              <a:rPr lang="de-DE" dirty="0">
                <a:sym typeface="Wingdings" panose="05000000000000000000" pitchFamily="2" charset="2"/>
              </a:rPr>
              <a:t> Raum und lässt sich dort versorgen, weil es für sie einfacher zu erreichen ist und die Versorgung mit dem behandelnden Arzt so abgesprochen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6564-348E-40DF-BF0D-2D84CDE7DA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43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6564-348E-40DF-BF0D-2D84CDE7DA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42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6564-348E-40DF-BF0D-2D84CDE7DA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30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3DF93-206A-6BCE-E587-20D2743D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3F9639-F723-B320-2134-07206C5DD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2ADAB9-D69A-D44F-628D-D491D3F01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BF40DC-024A-D1E3-46E3-9785FE5FB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6564-348E-40DF-BF0D-2D84CDE7DA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40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96A6-CC0B-7740-0A02-8876AF92B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9E3D8D-FA1E-52B9-7CA2-C107BA503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D5C8AB-D7DD-5035-2877-92E9FE82F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CBBE44-A739-5ABA-F5D6-C17A88934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6564-348E-40DF-BF0D-2D84CDE7DAD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64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t-Test legt eine Verbesserung der Lebensqualität nahe, der </a:t>
            </a:r>
            <a:r>
              <a:rPr lang="de-DE" dirty="0" err="1"/>
              <a:t>Wilcoxon</a:t>
            </a:r>
            <a:r>
              <a:rPr lang="de-DE" dirty="0"/>
              <a:t>-Test konnte dies aber nicht bestätigen. Wir sehen also einen möglichen positiven Effekt von </a:t>
            </a:r>
            <a:r>
              <a:rPr lang="de-DE" dirty="0" err="1"/>
              <a:t>VaO</a:t>
            </a:r>
            <a:r>
              <a:rPr lang="de-DE" dirty="0"/>
              <a:t>, müssen aber vorsichtig sein, weil die Ergebnisse nicht eindeutig sind.</a:t>
            </a:r>
          </a:p>
          <a:p>
            <a:endParaRPr lang="de-DE" dirty="0"/>
          </a:p>
          <a:p>
            <a:r>
              <a:rPr lang="de-DE" dirty="0"/>
              <a:t>Zudem stellt sich die Frage, ob die beobachtete Verbesserung von </a:t>
            </a:r>
            <a:r>
              <a:rPr lang="de-DE" dirty="0" err="1"/>
              <a:t>ca</a:t>
            </a:r>
            <a:r>
              <a:rPr lang="de-DE" dirty="0"/>
              <a:t> 3 Punkten klinisch auch relevant ist.</a:t>
            </a:r>
          </a:p>
          <a:p>
            <a:endParaRPr lang="de-DE" dirty="0"/>
          </a:p>
          <a:p>
            <a:r>
              <a:rPr lang="de-DE" dirty="0"/>
              <a:t>Zuletzt möchte ich noch anmerken, dass wir aufgrund des </a:t>
            </a:r>
            <a:r>
              <a:rPr lang="de-DE" dirty="0" err="1"/>
              <a:t>studiendesigns</a:t>
            </a:r>
            <a:r>
              <a:rPr lang="de-DE" dirty="0"/>
              <a:t> keinen Kausalen </a:t>
            </a:r>
            <a:r>
              <a:rPr lang="de-DE" dirty="0" err="1"/>
              <a:t>zusammenhang</a:t>
            </a:r>
            <a:r>
              <a:rPr lang="de-DE" dirty="0"/>
              <a:t> zwischen dem neuen </a:t>
            </a:r>
            <a:r>
              <a:rPr lang="de-DE" dirty="0" err="1"/>
              <a:t>versorgungskonzept</a:t>
            </a:r>
            <a:r>
              <a:rPr lang="de-DE" dirty="0"/>
              <a:t> und der </a:t>
            </a:r>
            <a:r>
              <a:rPr lang="de-DE" dirty="0" err="1"/>
              <a:t>veränderung</a:t>
            </a:r>
            <a:r>
              <a:rPr lang="de-DE" dirty="0"/>
              <a:t> der </a:t>
            </a:r>
            <a:r>
              <a:rPr lang="de-DE" dirty="0" err="1"/>
              <a:t>lq</a:t>
            </a:r>
            <a:r>
              <a:rPr lang="de-DE" dirty="0"/>
              <a:t> herstellen können.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6564-348E-40DF-BF0D-2D84CDE7DA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38"/>
          <p:cNvSpPr>
            <a:spLocks noGrp="1"/>
          </p:cNvSpPr>
          <p:nvPr>
            <p:ph type="body" sz="quarter" idx="13" hasCustomPrompt="1"/>
          </p:nvPr>
        </p:nvSpPr>
        <p:spPr>
          <a:xfrm>
            <a:off x="6308510" y="5592268"/>
            <a:ext cx="4223389" cy="260392"/>
          </a:xfrm>
        </p:spPr>
        <p:txBody>
          <a:bodyPr/>
          <a:lstStyle>
            <a:lvl1pPr marL="13434">
              <a:lnSpc>
                <a:spcPct val="100000"/>
              </a:lnSpc>
              <a:defRPr sz="1692">
                <a:solidFill>
                  <a:srgbClr val="000000"/>
                </a:solidFill>
                <a:latin typeface="Minion Pro" panose="02040503050306020203" pitchFamily="18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Die</a:t>
            </a:r>
            <a:r>
              <a:rPr lang="de-DE" sz="1692" spc="-32" dirty="0">
                <a:solidFill>
                  <a:srgbClr val="48535A"/>
                </a:solidFill>
                <a:latin typeface="Minion Pro"/>
                <a:cs typeface="Minion Pro"/>
              </a:rPr>
              <a:t>n</a:t>
            </a:r>
            <a:r>
              <a:rPr lang="de-DE" sz="1692" spc="-26" dirty="0">
                <a:solidFill>
                  <a:srgbClr val="48535A"/>
                </a:solidFill>
                <a:latin typeface="Minion Pro"/>
                <a:cs typeface="Minion Pro"/>
              </a:rPr>
              <a:t>s</a:t>
            </a:r>
            <a:r>
              <a:rPr lang="de-DE" sz="1692" spc="-11" dirty="0">
                <a:solidFill>
                  <a:srgbClr val="48535A"/>
                </a:solidFill>
                <a:latin typeface="Minion Pro"/>
                <a:cs typeface="Minion Pro"/>
              </a:rPr>
              <a:t>t</a:t>
            </a:r>
            <a:r>
              <a:rPr lang="de-DE" sz="1692" spc="-26" dirty="0">
                <a:solidFill>
                  <a:srgbClr val="48535A"/>
                </a:solidFill>
                <a:latin typeface="Minion Pro"/>
                <a:cs typeface="Minion Pro"/>
              </a:rPr>
              <a:t>a</a:t>
            </a:r>
            <a:r>
              <a:rPr lang="de-DE" sz="1692" spc="-16" dirty="0">
                <a:solidFill>
                  <a:srgbClr val="48535A"/>
                </a:solidFill>
                <a:latin typeface="Minion Pro"/>
                <a:cs typeface="Minion Pro"/>
              </a:rPr>
              <a:t>g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24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.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74" dirty="0">
                <a:solidFill>
                  <a:srgbClr val="48535A"/>
                </a:solidFill>
                <a:latin typeface="Minion Pro"/>
                <a:cs typeface="Minion Pro"/>
              </a:rPr>
              <a:t>J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un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i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2014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H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2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4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(</a:t>
            </a:r>
            <a:r>
              <a:rPr lang="de-DE" sz="1692" spc="-100" dirty="0">
                <a:solidFill>
                  <a:srgbClr val="48535A"/>
                </a:solidFill>
                <a:latin typeface="Minion Pro"/>
                <a:cs typeface="Minion Pro"/>
              </a:rPr>
              <a:t>R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W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I)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13.3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0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32" dirty="0">
                <a:solidFill>
                  <a:srgbClr val="48535A"/>
                </a:solidFill>
                <a:latin typeface="Minion Pro"/>
                <a:cs typeface="Minion Pro"/>
              </a:rPr>
              <a:t>U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hr</a:t>
            </a:r>
            <a:endParaRPr lang="de-DE" sz="1692" dirty="0">
              <a:latin typeface="Minion Pro"/>
              <a:cs typeface="Minion Pro"/>
            </a:endParaRPr>
          </a:p>
        </p:txBody>
      </p:sp>
      <p:sp>
        <p:nvSpPr>
          <p:cNvPr id="17" name="Textplatzhalter 138"/>
          <p:cNvSpPr>
            <a:spLocks noGrp="1"/>
          </p:cNvSpPr>
          <p:nvPr>
            <p:ph type="body" sz="quarter" idx="18" hasCustomPrompt="1"/>
          </p:nvPr>
        </p:nvSpPr>
        <p:spPr>
          <a:xfrm>
            <a:off x="1662317" y="5300156"/>
            <a:ext cx="4223389" cy="520784"/>
          </a:xfrm>
        </p:spPr>
        <p:txBody>
          <a:bodyPr/>
          <a:lstStyle>
            <a:lvl1pPr marL="13434" marR="5374">
              <a:lnSpc>
                <a:spcPct val="100000"/>
              </a:lnSpc>
              <a:defRPr lang="de-DE" sz="1692" b="0" i="0" spc="-21" dirty="0" err="1" smtClean="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7" dirty="0" err="1">
                <a:solidFill>
                  <a:srgbClr val="009260"/>
                </a:solidFill>
              </a:rPr>
              <a:t>Consectetuer</a:t>
            </a:r>
            <a:r>
              <a:rPr lang="de-DE" spc="-37" dirty="0">
                <a:solidFill>
                  <a:srgbClr val="009260"/>
                </a:solidFill>
              </a:rPr>
              <a:t> </a:t>
            </a:r>
            <a:r>
              <a:rPr lang="de-DE" spc="-37" dirty="0" err="1">
                <a:solidFill>
                  <a:srgbClr val="009260"/>
                </a:solidFill>
              </a:rPr>
              <a:t>adipiscing</a:t>
            </a:r>
            <a:r>
              <a:rPr lang="de-DE" spc="-37" dirty="0">
                <a:solidFill>
                  <a:srgbClr val="009260"/>
                </a:solidFill>
              </a:rPr>
              <a:t> </a:t>
            </a:r>
            <a:r>
              <a:rPr lang="de-DE" spc="-37" dirty="0" err="1">
                <a:solidFill>
                  <a:srgbClr val="009260"/>
                </a:solidFill>
              </a:rPr>
              <a:t>elit</a:t>
            </a:r>
            <a:r>
              <a:rPr lang="de-DE" spc="-37" dirty="0">
                <a:solidFill>
                  <a:srgbClr val="009260"/>
                </a:solidFill>
              </a:rPr>
              <a:t>.</a:t>
            </a:r>
            <a:r>
              <a:rPr lang="de-DE" spc="-37" dirty="0"/>
              <a:t> </a:t>
            </a:r>
            <a:r>
              <a:rPr lang="de-DE" spc="-63" dirty="0" err="1"/>
              <a:t>A</a:t>
            </a:r>
            <a:r>
              <a:rPr lang="de-DE" dirty="0" err="1"/>
              <a:t>e</a:t>
            </a:r>
            <a:r>
              <a:rPr lang="de-DE" spc="-26" dirty="0" err="1"/>
              <a:t>n</a:t>
            </a:r>
            <a:r>
              <a:rPr lang="de-DE" spc="-11" dirty="0" err="1"/>
              <a:t>e</a:t>
            </a:r>
            <a:r>
              <a:rPr lang="de-DE" spc="-37" dirty="0" err="1"/>
              <a:t>a</a:t>
            </a:r>
            <a:r>
              <a:rPr lang="de-DE" dirty="0" err="1"/>
              <a:t>n</a:t>
            </a:r>
            <a:r>
              <a:rPr lang="de-DE" spc="-37" dirty="0"/>
              <a:t> </a:t>
            </a:r>
            <a:r>
              <a:rPr lang="de-DE" dirty="0"/>
              <a:t>c</a:t>
            </a:r>
            <a:r>
              <a:rPr lang="de-DE" spc="-42" dirty="0"/>
              <a:t>o</a:t>
            </a:r>
            <a:r>
              <a:rPr lang="de-DE" dirty="0"/>
              <a:t>m</a:t>
            </a:r>
            <a:r>
              <a:rPr lang="de-DE" spc="-26" dirty="0"/>
              <a:t>m</a:t>
            </a:r>
            <a:r>
              <a:rPr lang="de-DE" spc="-5" dirty="0"/>
              <a:t>o</a:t>
            </a:r>
            <a:r>
              <a:rPr lang="de-DE" dirty="0"/>
              <a:t>do </a:t>
            </a:r>
            <a:r>
              <a:rPr lang="de-DE" dirty="0" err="1"/>
              <a:t>lig</a:t>
            </a:r>
            <a:r>
              <a:rPr lang="de-DE" spc="-11" dirty="0" err="1"/>
              <a:t>u</a:t>
            </a:r>
            <a:r>
              <a:rPr lang="de-DE" spc="-16" dirty="0" err="1"/>
              <a:t>l</a:t>
            </a:r>
            <a:r>
              <a:rPr lang="de-DE" dirty="0" err="1"/>
              <a:t>a</a:t>
            </a:r>
            <a:r>
              <a:rPr lang="de-DE" spc="-37" dirty="0"/>
              <a:t> </a:t>
            </a:r>
            <a:r>
              <a:rPr lang="de-DE" dirty="0" err="1"/>
              <a:t>e</a:t>
            </a:r>
            <a:r>
              <a:rPr lang="de-DE" spc="-32" dirty="0" err="1"/>
              <a:t>g</a:t>
            </a:r>
            <a:r>
              <a:rPr lang="de-DE" dirty="0" err="1"/>
              <a:t>et</a:t>
            </a:r>
            <a:r>
              <a:rPr lang="de-DE" spc="-37" dirty="0"/>
              <a:t> </a:t>
            </a:r>
            <a:r>
              <a:rPr lang="de-DE" dirty="0" err="1"/>
              <a:t>d</a:t>
            </a:r>
            <a:r>
              <a:rPr lang="de-DE" spc="-32" dirty="0" err="1"/>
              <a:t>o</a:t>
            </a:r>
            <a:r>
              <a:rPr lang="de-DE" dirty="0" err="1"/>
              <a:t>l</a:t>
            </a:r>
            <a:r>
              <a:rPr lang="de-DE" spc="-42" dirty="0" err="1"/>
              <a:t>o</a:t>
            </a:r>
            <a:r>
              <a:rPr lang="de-DE" spc="-127" dirty="0" err="1"/>
              <a:t>r</a:t>
            </a:r>
            <a:r>
              <a:rPr lang="de-DE" dirty="0"/>
              <a:t>.</a:t>
            </a:r>
            <a:r>
              <a:rPr lang="de-DE" spc="-37" dirty="0"/>
              <a:t> </a:t>
            </a:r>
            <a:r>
              <a:rPr lang="de-DE" spc="-63" dirty="0" err="1"/>
              <a:t>A</a:t>
            </a:r>
            <a:r>
              <a:rPr lang="de-DE" dirty="0" err="1"/>
              <a:t>e</a:t>
            </a:r>
            <a:r>
              <a:rPr lang="de-DE" spc="-26" dirty="0" err="1"/>
              <a:t>n</a:t>
            </a:r>
            <a:r>
              <a:rPr lang="de-DE" spc="-11" dirty="0" err="1"/>
              <a:t>e</a:t>
            </a:r>
            <a:r>
              <a:rPr lang="de-DE" spc="-37" dirty="0" err="1"/>
              <a:t>a</a:t>
            </a:r>
            <a:r>
              <a:rPr lang="de-DE" dirty="0" err="1"/>
              <a:t>n</a:t>
            </a:r>
            <a:r>
              <a:rPr lang="de-DE" spc="-37" dirty="0"/>
              <a:t> </a:t>
            </a:r>
            <a:r>
              <a:rPr lang="de-DE" spc="-26" dirty="0" err="1"/>
              <a:t>mas</a:t>
            </a:r>
            <a:r>
              <a:rPr lang="de-DE" spc="-11" dirty="0" err="1"/>
              <a:t>s</a:t>
            </a:r>
            <a:r>
              <a:rPr lang="de-DE" dirty="0" err="1"/>
              <a:t>a</a:t>
            </a:r>
            <a:r>
              <a:rPr lang="de-DE" dirty="0"/>
              <a:t>.</a:t>
            </a:r>
          </a:p>
        </p:txBody>
      </p:sp>
      <p:sp>
        <p:nvSpPr>
          <p:cNvPr id="18" name="Textplatzhalter 138"/>
          <p:cNvSpPr>
            <a:spLocks noGrp="1"/>
          </p:cNvSpPr>
          <p:nvPr>
            <p:ph type="body" sz="quarter" idx="19" hasCustomPrompt="1"/>
          </p:nvPr>
        </p:nvSpPr>
        <p:spPr>
          <a:xfrm>
            <a:off x="6297386" y="5269854"/>
            <a:ext cx="4223389" cy="260392"/>
          </a:xfrm>
        </p:spPr>
        <p:txBody>
          <a:bodyPr/>
          <a:lstStyle>
            <a:lvl1pPr marL="13434" marR="5374">
              <a:lnSpc>
                <a:spcPct val="100000"/>
              </a:lnSpc>
              <a:defRPr lang="de-DE" sz="1692" b="0" i="0" spc="-21" dirty="0" err="1" smtClean="0">
                <a:solidFill>
                  <a:srgbClr val="48535A"/>
                </a:solidFill>
                <a:latin typeface="Minion Pro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7" dirty="0">
                <a:solidFill>
                  <a:srgbClr val="009260"/>
                </a:solidFill>
              </a:rPr>
              <a:t>Prof. Dr. Stefan </a:t>
            </a:r>
            <a:r>
              <a:rPr lang="de-DE" spc="-37" dirty="0" err="1">
                <a:solidFill>
                  <a:srgbClr val="009260"/>
                </a:solidFill>
              </a:rPr>
              <a:t>Leible</a:t>
            </a:r>
            <a:endParaRPr lang="de-DE" sz="1692" dirty="0">
              <a:latin typeface="Minion Pro"/>
              <a:cs typeface="Minion Pro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95533" y="2784174"/>
            <a:ext cx="10137364" cy="1058076"/>
          </a:xfrm>
        </p:spPr>
        <p:txBody>
          <a:bodyPr/>
          <a:lstStyle>
            <a:lvl1pPr>
              <a:defRPr sz="6876">
                <a:solidFill>
                  <a:srgbClr val="000000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6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952590" y="1637453"/>
            <a:ext cx="10669019" cy="1938992"/>
          </a:xfrm>
        </p:spPr>
        <p:txBody>
          <a:bodyPr/>
          <a:lstStyle>
            <a:lvl1pPr marL="302266" indent="-302266">
              <a:buClr>
                <a:srgbClr val="009260"/>
              </a:buClr>
              <a:buSzPct val="150000"/>
              <a:buFontTx/>
              <a:buChar char="■"/>
              <a:defRPr lang="da-DK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952591" y="342723"/>
            <a:ext cx="9758977" cy="646331"/>
          </a:xfrm>
        </p:spPr>
        <p:txBody>
          <a:bodyPr/>
          <a:lstStyle>
            <a:lvl1pPr>
              <a:defRPr lang="de-DE" dirty="0">
                <a:solidFill>
                  <a:srgbClr val="000000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98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/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3273156" y="1637454"/>
            <a:ext cx="8382800" cy="2930057"/>
          </a:xfrm>
        </p:spPr>
        <p:txBody>
          <a:bodyPr/>
          <a:lstStyle>
            <a:lvl1pPr marL="302266" indent="-302266">
              <a:buClr>
                <a:srgbClr val="009260"/>
              </a:buClr>
              <a:buSzPct val="150000"/>
              <a:buFontTx/>
              <a:buChar char="■"/>
              <a:defRPr sz="2116">
                <a:solidFill>
                  <a:srgbClr val="000000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952591" y="1637453"/>
            <a:ext cx="1905182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52591" y="342723"/>
            <a:ext cx="9758977" cy="683680"/>
          </a:xfrm>
        </p:spPr>
        <p:txBody>
          <a:bodyPr/>
          <a:lstStyle>
            <a:lvl1pPr>
              <a:defRPr sz="4443">
                <a:solidFill>
                  <a:srgbClr val="000000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28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38"/>
          <p:cNvSpPr>
            <a:spLocks noGrp="1"/>
          </p:cNvSpPr>
          <p:nvPr>
            <p:ph type="body" sz="quarter" idx="10" hasCustomPrompt="1"/>
          </p:nvPr>
        </p:nvSpPr>
        <p:spPr>
          <a:xfrm>
            <a:off x="952591" y="342723"/>
            <a:ext cx="9840592" cy="683680"/>
          </a:xfrm>
        </p:spPr>
        <p:txBody>
          <a:bodyPr/>
          <a:lstStyle>
            <a:lvl1pPr>
              <a:defRPr sz="4443">
                <a:solidFill>
                  <a:srgbClr val="000000"/>
                </a:solidFill>
                <a:latin typeface="Minion Pro" panose="02040503050306020203" pitchFamily="18" charset="0"/>
              </a:defRPr>
            </a:lvl1pPr>
          </a:lstStyle>
          <a:p>
            <a:pPr lvl="0"/>
            <a:r>
              <a:rPr lang="da-DK" dirty="0"/>
              <a:t>Lorem ipsum dolor sit amet.</a:t>
            </a:r>
            <a:endParaRPr lang="de-DE" dirty="0"/>
          </a:p>
        </p:txBody>
      </p:sp>
      <p:sp>
        <p:nvSpPr>
          <p:cNvPr id="22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952590" y="1637454"/>
            <a:ext cx="10669019" cy="2278933"/>
          </a:xfrm>
        </p:spPr>
        <p:txBody>
          <a:bodyPr/>
          <a:lstStyle>
            <a:lvl1pPr marL="302266" indent="-302266">
              <a:buClr>
                <a:srgbClr val="00AD7D"/>
              </a:buClr>
              <a:buSzPct val="90000"/>
              <a:buFont typeface="Wingdings 2" panose="05020102010507070707" pitchFamily="18" charset="2"/>
              <a:buChar char=""/>
              <a:defRPr sz="2116">
                <a:solidFill>
                  <a:srgbClr val="000000"/>
                </a:solidFill>
                <a:latin typeface="Myriad Pro"/>
              </a:defRPr>
            </a:lvl1pPr>
          </a:lstStyle>
          <a:p>
            <a:pPr lvl="0"/>
            <a:r>
              <a:rPr lang="da-DK" dirty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 enim justo, rhoncus ut, imperdiet a, venenatis vitae, justo.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Nullam dictum felis eu pede mollis pretium. Integer tincidunt. Cras dapibus. Vivamus elementum semper nisi. Aenean vulputate eleifend tellus.</a:t>
            </a:r>
          </a:p>
        </p:txBody>
      </p:sp>
    </p:spTree>
    <p:extLst>
      <p:ext uri="{BB962C8B-B14F-4D97-AF65-F5344CB8AC3E}">
        <p14:creationId xmlns:p14="http://schemas.microsoft.com/office/powerpoint/2010/main" val="12485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1246172"/>
            <a:ext cx="12193344" cy="48361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7097B9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2591" y="342723"/>
            <a:ext cx="993938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48535A"/>
                </a:solidFill>
                <a:latin typeface="Minion Pro"/>
                <a:cs typeface="Minion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2591" y="1637454"/>
            <a:ext cx="106690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8535A"/>
                </a:solidFill>
                <a:latin typeface="Myriad Pro"/>
                <a:cs typeface="Myriad Pro"/>
              </a:defRPr>
            </a:lvl1pPr>
          </a:lstStyle>
          <a:p>
            <a:endParaRPr dirty="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0210" y="366074"/>
            <a:ext cx="1589627" cy="4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>
        <a:defRPr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braeuer@uni-bayreuth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3A3470D5-CB82-E492-F397-1F1FA347F017}"/>
              </a:ext>
            </a:extLst>
          </p:cNvPr>
          <p:cNvSpPr/>
          <p:nvPr/>
        </p:nvSpPr>
        <p:spPr>
          <a:xfrm>
            <a:off x="0" y="4791075"/>
            <a:ext cx="12192000" cy="20669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03422"/>
            <a:ext cx="12184537" cy="1107996"/>
          </a:xfrm>
          <a:noFill/>
        </p:spPr>
        <p:txBody>
          <a:bodyPr anchor="t"/>
          <a:lstStyle/>
          <a:p>
            <a:pPr algn="ctr"/>
            <a:r>
              <a:rPr lang="de-DE" sz="3600" dirty="0">
                <a:solidFill>
                  <a:srgbClr val="6B93B7"/>
                </a:solidFill>
                <a:latin typeface="Glacial Indifference" pitchFamily="50" charset="0"/>
              </a:rPr>
              <a:t>Delegierte Hausbesuche in zentralen Versorgungsräumen: </a:t>
            </a:r>
            <a:br>
              <a:rPr lang="de-DE" sz="3600" dirty="0">
                <a:solidFill>
                  <a:srgbClr val="6B93B7"/>
                </a:solidFill>
                <a:latin typeface="Glacial Indifference" pitchFamily="50" charset="0"/>
              </a:rPr>
            </a:br>
            <a:r>
              <a:rPr lang="de-DE" sz="3600" dirty="0">
                <a:solidFill>
                  <a:srgbClr val="6B93B7"/>
                </a:solidFill>
                <a:latin typeface="Glacial Indifference" pitchFamily="50" charset="0"/>
              </a:rPr>
              <a:t>Das Projekt „VERSORGT am ORT“</a:t>
            </a:r>
            <a:endParaRPr lang="de-DE" sz="4800" dirty="0">
              <a:solidFill>
                <a:srgbClr val="6B93B7"/>
              </a:solidFill>
              <a:latin typeface="Glacial Indifference" pitchFamily="50" charset="0"/>
            </a:endParaRP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771219A-E510-CB16-435B-C77CFE81F6B6}"/>
              </a:ext>
            </a:extLst>
          </p:cNvPr>
          <p:cNvSpPr txBox="1">
            <a:spLocks/>
          </p:cNvSpPr>
          <p:nvPr/>
        </p:nvSpPr>
        <p:spPr>
          <a:xfrm>
            <a:off x="2482632" y="493096"/>
            <a:ext cx="72192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3434" marR="5374">
              <a:lnSpc>
                <a:spcPct val="100000"/>
              </a:lnSpc>
              <a:defRPr lang="de-DE" sz="1692" b="0" i="0" spc="-21" dirty="0" err="1" smtClean="0">
                <a:solidFill>
                  <a:srgbClr val="48535A"/>
                </a:solidFill>
                <a:latin typeface="Minion Pro"/>
                <a:ea typeface="+mn-ea"/>
                <a:cs typeface="Minion Pro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Fachtagung „Medizinische Versorgung auf dem Land“</a:t>
            </a:r>
          </a:p>
        </p:txBody>
      </p:sp>
      <p:pic>
        <p:nvPicPr>
          <p:cNvPr id="6" name="Grafik 5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F4A168A4-E0F8-C6B4-C71C-A6F80F612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611" y="6297082"/>
            <a:ext cx="3455727" cy="431572"/>
          </a:xfrm>
          <a:prstGeom prst="rect">
            <a:avLst/>
          </a:prstGeom>
        </p:spPr>
      </p:pic>
      <p:pic>
        <p:nvPicPr>
          <p:cNvPr id="8" name="Grafik 7" descr="Ein Bild, das Schrift, Text, Grafiken, Screenshot enthält.&#10;&#10;Automatisch generierte Beschreibung">
            <a:extLst>
              <a:ext uri="{FF2B5EF4-FFF2-40B4-BE49-F238E27FC236}">
                <a16:creationId xmlns:a16="http://schemas.microsoft.com/office/drawing/2014/main" id="{41DDCCA1-2E39-A519-D391-08B9CAA37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7104" y="6266243"/>
            <a:ext cx="1004451" cy="462411"/>
          </a:xfrm>
          <a:prstGeom prst="rect">
            <a:avLst/>
          </a:prstGeom>
        </p:spPr>
      </p:pic>
      <p:pic>
        <p:nvPicPr>
          <p:cNvPr id="9" name="Grafik 8" descr="Ein Bild, das Text, Schrift, Grafiken, Poster enthält.&#10;&#10;Automatisch generierte Beschreibung">
            <a:extLst>
              <a:ext uri="{FF2B5EF4-FFF2-40B4-BE49-F238E27FC236}">
                <a16:creationId xmlns:a16="http://schemas.microsoft.com/office/drawing/2014/main" id="{9A48FC2A-8465-B1B4-FF14-3FF44A5AEE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32"/>
          <a:stretch/>
        </p:blipFill>
        <p:spPr>
          <a:xfrm>
            <a:off x="10793224" y="4918805"/>
            <a:ext cx="912209" cy="585516"/>
          </a:xfrm>
          <a:prstGeom prst="rect">
            <a:avLst/>
          </a:prstGeom>
        </p:spPr>
      </p:pic>
      <p:pic>
        <p:nvPicPr>
          <p:cNvPr id="10" name="Grafik 9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20976DFA-9F03-8C82-8616-AC98FBF208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057" y="5698998"/>
            <a:ext cx="1316544" cy="372568"/>
          </a:xfrm>
          <a:prstGeom prst="rect">
            <a:avLst/>
          </a:prstGeom>
        </p:spPr>
      </p:pic>
      <p:pic>
        <p:nvPicPr>
          <p:cNvPr id="11" name="Grafik 10" descr="Ein Bild, das Text, Clipart, Darstellung enthält.&#10;&#10;Automatisch generierte Beschreibung">
            <a:extLst>
              <a:ext uri="{FF2B5EF4-FFF2-40B4-BE49-F238E27FC236}">
                <a16:creationId xmlns:a16="http://schemas.microsoft.com/office/drawing/2014/main" id="{E9E41AD3-C534-722F-1901-71680BE64B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611" y="4979370"/>
            <a:ext cx="2274637" cy="424853"/>
          </a:xfrm>
          <a:prstGeom prst="rect">
            <a:avLst/>
          </a:prstGeom>
        </p:spPr>
      </p:pic>
      <p:pic>
        <p:nvPicPr>
          <p:cNvPr id="12" name="Grafik 11" descr="Ein Bild, das Schrift, Text, Screenshot, Grafiken enthält.&#10;&#10;Automatisch generierte Beschreibung">
            <a:extLst>
              <a:ext uri="{FF2B5EF4-FFF2-40B4-BE49-F238E27FC236}">
                <a16:creationId xmlns:a16="http://schemas.microsoft.com/office/drawing/2014/main" id="{0DD84CA3-B188-7246-C5FC-70B5B8B170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611" y="5671312"/>
            <a:ext cx="2589760" cy="42794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AF0A5C9-831F-60B7-C4A2-F2FF8343BC8C}"/>
              </a:ext>
            </a:extLst>
          </p:cNvPr>
          <p:cNvSpPr txBox="1"/>
          <p:nvPr/>
        </p:nvSpPr>
        <p:spPr>
          <a:xfrm>
            <a:off x="4999954" y="5012505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Glacial Indifference" pitchFamily="50" charset="0"/>
              </a:rPr>
              <a:t>Projektpartner</a:t>
            </a:r>
            <a:r>
              <a:rPr lang="de-DE" dirty="0"/>
              <a:t>: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3945F1E-6727-3673-3DBC-1ABB52B0270A}"/>
              </a:ext>
            </a:extLst>
          </p:cNvPr>
          <p:cNvGrpSpPr/>
          <p:nvPr/>
        </p:nvGrpSpPr>
        <p:grpSpPr>
          <a:xfrm>
            <a:off x="782911" y="5034891"/>
            <a:ext cx="3823604" cy="1102228"/>
            <a:chOff x="1306786" y="5034891"/>
            <a:chExt cx="3823604" cy="1102228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CCECA37-09F4-0F69-BDAF-566547FE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6786" y="5498944"/>
              <a:ext cx="3823604" cy="638175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130F8A6-D4E6-6C2B-8579-FA241D59C5E4}"/>
                </a:ext>
              </a:extLst>
            </p:cNvPr>
            <p:cNvSpPr txBox="1"/>
            <p:nvPr/>
          </p:nvSpPr>
          <p:spPr>
            <a:xfrm>
              <a:off x="1306786" y="5034891"/>
              <a:ext cx="1868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lacial Indifference" pitchFamily="50" charset="0"/>
                </a:rPr>
                <a:t>Gefördert durch: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EF48420B-60DC-2A98-6582-BAC5DE46B671}"/>
              </a:ext>
            </a:extLst>
          </p:cNvPr>
          <p:cNvSpPr txBox="1"/>
          <p:nvPr/>
        </p:nvSpPr>
        <p:spPr>
          <a:xfrm>
            <a:off x="2921509" y="3358324"/>
            <a:ext cx="634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Glacial Indifference" pitchFamily="50" charset="0"/>
              </a:rPr>
              <a:t>Julia Bräuer</a:t>
            </a:r>
            <a:r>
              <a:rPr lang="de-DE" sz="2400" dirty="0">
                <a:latin typeface="Glacial Indifference" pitchFamily="50" charset="0"/>
              </a:rPr>
              <a:t>, Romina Lörzing, Reiner Hofmann </a:t>
            </a:r>
          </a:p>
        </p:txBody>
      </p:sp>
    </p:spTree>
    <p:extLst>
      <p:ext uri="{BB962C8B-B14F-4D97-AF65-F5344CB8AC3E}">
        <p14:creationId xmlns:p14="http://schemas.microsoft.com/office/powerpoint/2010/main" val="73373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32DB3-9480-C28D-61EF-8DFD3E61F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8029C-4009-7D41-3CF4-8B8C50061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03" y="401090"/>
            <a:ext cx="9834568" cy="492443"/>
          </a:xfrm>
        </p:spPr>
        <p:txBody>
          <a:bodyPr/>
          <a:lstStyle/>
          <a:p>
            <a:r>
              <a:rPr lang="de-DE" sz="3200" kern="1200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VERSORGT am ORT – </a:t>
            </a:r>
            <a:r>
              <a:rPr lang="de-DE" sz="3200" kern="1200" dirty="0" err="1">
                <a:solidFill>
                  <a:schemeClr val="tx1"/>
                </a:solidFill>
                <a:latin typeface="Glacial Indifference" pitchFamily="50" charset="0"/>
                <a:cs typeface="+mn-cs"/>
              </a:rPr>
              <a:t>Learnings</a:t>
            </a:r>
            <a:endParaRPr lang="de-DE" sz="3200" kern="1200" dirty="0">
              <a:solidFill>
                <a:schemeClr val="tx1"/>
              </a:solidFill>
              <a:latin typeface="Glacial Indifference" pitchFamily="50" charset="0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589F12-7250-43D4-F761-F33B719AF3C8}"/>
              </a:ext>
            </a:extLst>
          </p:cNvPr>
          <p:cNvSpPr txBox="1"/>
          <p:nvPr/>
        </p:nvSpPr>
        <p:spPr>
          <a:xfrm>
            <a:off x="682425" y="1943100"/>
            <a:ext cx="111528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Wie konnten wir das Projekt umsetzen?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Regelmäßiger Austausch mit den </a:t>
            </a:r>
            <a:r>
              <a:rPr lang="de-DE" sz="2000" dirty="0" err="1">
                <a:latin typeface="Glacial Indifference" pitchFamily="50" charset="0"/>
              </a:rPr>
              <a:t>Leistungserbringer:innen</a:t>
            </a:r>
            <a:r>
              <a:rPr lang="de-DE" sz="2000" dirty="0">
                <a:latin typeface="Glacial Indifference" pitchFamily="50" charset="0"/>
              </a:rPr>
              <a:t> und </a:t>
            </a:r>
            <a:r>
              <a:rPr lang="de-DE" sz="2000" dirty="0" err="1">
                <a:latin typeface="Glacial Indifference" pitchFamily="50" charset="0"/>
              </a:rPr>
              <a:t>Partner:innen</a:t>
            </a:r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Transparenz schaffen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Teilnahme an Studie bedeutet Mehraufwand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Feedback: extra Dokumentation größerer Aufwand als Versorgung im </a:t>
            </a:r>
            <a:r>
              <a:rPr lang="de-DE" sz="2000" dirty="0" err="1">
                <a:latin typeface="Glacial Indifference" pitchFamily="50" charset="0"/>
              </a:rPr>
              <a:t>VaO</a:t>
            </a:r>
            <a:r>
              <a:rPr lang="de-DE" sz="2000" dirty="0">
                <a:latin typeface="Glacial Indifference" pitchFamily="50" charset="0"/>
              </a:rPr>
              <a:t>-Raum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Aufklären, warum welche Schritte gegangen werden</a:t>
            </a:r>
          </a:p>
          <a:p>
            <a:pPr lvl="1"/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Frühe Einbindung aller Stakeholder erleichtert spätere Prozessanpassungen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Nachhaltigkeit hängt stark von langfristiger Finanzierung und politischer Unterstützung ab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Häufige Diskussion: Wie geht es nach Projektende weiter?</a:t>
            </a:r>
          </a:p>
          <a:p>
            <a:pPr marL="342900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marL="800100" lvl="1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marL="800100" lvl="1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lvl="1"/>
            <a:endParaRPr lang="de-DE" sz="2000" dirty="0">
              <a:latin typeface="Glacial Indifference" pitchFamily="50" charset="0"/>
            </a:endParaRP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83A9ECB-7283-350C-BAB5-59BD57566A93}"/>
              </a:ext>
            </a:extLst>
          </p:cNvPr>
          <p:cNvSpPr txBox="1">
            <a:spLocks/>
          </p:cNvSpPr>
          <p:nvPr/>
        </p:nvSpPr>
        <p:spPr>
          <a:xfrm>
            <a:off x="952590" y="3650674"/>
            <a:ext cx="10669019" cy="325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02266" indent="-302266">
              <a:buClr>
                <a:srgbClr val="00AD7D"/>
              </a:buClr>
              <a:buSzPct val="90000"/>
              <a:buFont typeface="Wingdings 2" panose="05020102010507070707" pitchFamily="18" charset="2"/>
              <a:buChar char=""/>
              <a:defRPr sz="2116" b="0" i="0">
                <a:solidFill>
                  <a:srgbClr val="000000"/>
                </a:solidFill>
                <a:latin typeface="Myriad Pro"/>
                <a:ea typeface="+mn-ea"/>
                <a:cs typeface="Myriad Pro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de-DE" kern="0" dirty="0">
              <a:latin typeface="Glacial Indifference" pitchFamily="50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9CA502-7602-5274-2C86-9DF4523DAD8C}"/>
              </a:ext>
            </a:extLst>
          </p:cNvPr>
          <p:cNvSpPr txBox="1"/>
          <p:nvPr/>
        </p:nvSpPr>
        <p:spPr>
          <a:xfrm>
            <a:off x="556903" y="2582369"/>
            <a:ext cx="703590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6B93B7"/>
                </a:solidFill>
                <a:latin typeface="Glacial Indifference" pitchFamily="50" charset="0"/>
              </a:rPr>
              <a:t>Vielen Dank für Ihre Aufmerksamkeit!</a:t>
            </a:r>
          </a:p>
          <a:p>
            <a:endParaRPr lang="de-DE" dirty="0">
              <a:latin typeface="Glacial Indifference" pitchFamily="50" charset="0"/>
            </a:endParaRPr>
          </a:p>
          <a:p>
            <a:r>
              <a:rPr lang="de-DE" dirty="0">
                <a:latin typeface="Glacial Indifference" pitchFamily="50" charset="0"/>
              </a:rPr>
              <a:t>Julia Bräuer</a:t>
            </a:r>
          </a:p>
          <a:p>
            <a:r>
              <a:rPr lang="de-DE" dirty="0">
                <a:latin typeface="Glacial Indifference" pitchFamily="50" charset="0"/>
              </a:rPr>
              <a:t>M. Sc. Gesundheitsökonomie</a:t>
            </a:r>
          </a:p>
          <a:p>
            <a:r>
              <a:rPr lang="de-DE" dirty="0">
                <a:latin typeface="Glacial Indifference" pitchFamily="50" charset="0"/>
                <a:hlinkClick r:id="rId3"/>
              </a:rPr>
              <a:t>julia.braeuer@uni-bayreuth.de</a:t>
            </a:r>
            <a:endParaRPr lang="de-DE" dirty="0">
              <a:latin typeface="Glacial Indifference" pitchFamily="50" charset="0"/>
            </a:endParaRPr>
          </a:p>
          <a:p>
            <a:endParaRPr lang="de-DE" dirty="0">
              <a:latin typeface="Glacial Indifference" pitchFamily="50" charset="0"/>
            </a:endParaRPr>
          </a:p>
          <a:p>
            <a:r>
              <a:rPr lang="de-DE" sz="2400" dirty="0">
                <a:solidFill>
                  <a:srgbClr val="6B93B7"/>
                </a:solidFill>
                <a:latin typeface="Glacial Indifference" pitchFamily="50" charset="0"/>
              </a:rPr>
              <a:t>Haben Sie Fragen?</a:t>
            </a:r>
          </a:p>
        </p:txBody>
      </p:sp>
      <p:pic>
        <p:nvPicPr>
          <p:cNvPr id="18" name="Grafik 17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0CA74E34-9408-F1DC-4553-8D2A46EBA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68" y="3591066"/>
            <a:ext cx="5915241" cy="29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BA489-FD3D-46E1-931F-2FE5B9AA8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E2E13D2-2298-A630-30DC-FCF481968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0C55F43-0069-0EB6-EC55-1988FF41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54"/>
            <a:ext cx="12192000" cy="665269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264EC54-34D3-5406-CBDA-856C8CFF26C3}"/>
              </a:ext>
            </a:extLst>
          </p:cNvPr>
          <p:cNvSpPr txBox="1"/>
          <p:nvPr/>
        </p:nvSpPr>
        <p:spPr>
          <a:xfrm>
            <a:off x="8044960" y="1266472"/>
            <a:ext cx="397998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latin typeface="Glacial Indifference" pitchFamily="50" charset="0"/>
              </a:rPr>
              <a:t>Grundlegendes Problem:</a:t>
            </a:r>
          </a:p>
          <a:p>
            <a:r>
              <a:rPr lang="de-DE" sz="2000" dirty="0">
                <a:latin typeface="Glacial Indifference" pitchFamily="50" charset="0"/>
              </a:rPr>
              <a:t>Hausärztemangel in ländlichen Regionen</a:t>
            </a:r>
          </a:p>
        </p:txBody>
      </p:sp>
    </p:spTree>
    <p:extLst>
      <p:ext uri="{BB962C8B-B14F-4D97-AF65-F5344CB8AC3E}">
        <p14:creationId xmlns:p14="http://schemas.microsoft.com/office/powerpoint/2010/main" val="31478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6999B0-A90D-01A3-742A-3FD9735C1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314" y="418206"/>
            <a:ext cx="9840592" cy="492443"/>
          </a:xfrm>
        </p:spPr>
        <p:txBody>
          <a:bodyPr/>
          <a:lstStyle/>
          <a:p>
            <a:pPr>
              <a:buClr>
                <a:srgbClr val="7097B9"/>
              </a:buClr>
            </a:pPr>
            <a:r>
              <a:rPr lang="de-DE" sz="3200" kern="1200" spc="-21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VERSORGT am ORT – </a:t>
            </a:r>
            <a:r>
              <a:rPr lang="de-DE" sz="3200" kern="1200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kurz erklärt </a:t>
            </a:r>
            <a:endParaRPr lang="de-DE" sz="3200" kern="1200" spc="-21" dirty="0">
              <a:solidFill>
                <a:schemeClr val="tx1"/>
              </a:solidFill>
              <a:latin typeface="Glacial Indifference" pitchFamily="50" charset="0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2C4CD8-0535-DB9F-8A70-3D6DFFD362C1}"/>
              </a:ext>
            </a:extLst>
          </p:cNvPr>
          <p:cNvSpPr txBox="1"/>
          <p:nvPr/>
        </p:nvSpPr>
        <p:spPr>
          <a:xfrm>
            <a:off x="3052763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88FA4F7-A6E4-8F42-14C3-AA293249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9308C98-B7CE-F001-4743-34EEE1B3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7587" y="2825234"/>
            <a:ext cx="1170949" cy="22422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91ADF3F-464A-C93F-42FB-B89697857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033" y="1281098"/>
            <a:ext cx="3441933" cy="215763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2A6EF33-4603-95EA-0368-A4101E136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020" y="4289897"/>
            <a:ext cx="2731959" cy="2368972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4BEB825-EBD7-191F-2D5E-2F3D900131A0}"/>
              </a:ext>
            </a:extLst>
          </p:cNvPr>
          <p:cNvGrpSpPr/>
          <p:nvPr/>
        </p:nvGrpSpPr>
        <p:grpSpPr>
          <a:xfrm>
            <a:off x="1750796" y="5089787"/>
            <a:ext cx="2729118" cy="1633922"/>
            <a:chOff x="1750796" y="5089787"/>
            <a:chExt cx="2729118" cy="1633922"/>
          </a:xfrm>
        </p:grpSpPr>
        <p:pic>
          <p:nvPicPr>
            <p:cNvPr id="24" name="Grafik 23" descr="Schuhabdrücke Silhouette">
              <a:extLst>
                <a:ext uri="{FF2B5EF4-FFF2-40B4-BE49-F238E27FC236}">
                  <a16:creationId xmlns:a16="http://schemas.microsoft.com/office/drawing/2014/main" id="{E068A9CF-E014-5E4C-068C-974ADCBBB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7305587">
              <a:off x="1750796" y="5089787"/>
              <a:ext cx="769192" cy="769192"/>
            </a:xfrm>
            <a:prstGeom prst="rect">
              <a:avLst/>
            </a:prstGeom>
          </p:spPr>
        </p:pic>
        <p:pic>
          <p:nvPicPr>
            <p:cNvPr id="25" name="Grafik 24" descr="Schuhabdrücke Silhouette">
              <a:extLst>
                <a:ext uri="{FF2B5EF4-FFF2-40B4-BE49-F238E27FC236}">
                  <a16:creationId xmlns:a16="http://schemas.microsoft.com/office/drawing/2014/main" id="{D07A0AE7-F9EA-2FD4-69B7-D46FDA72F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7305587">
              <a:off x="2287602" y="5493632"/>
              <a:ext cx="769192" cy="769192"/>
            </a:xfrm>
            <a:prstGeom prst="rect">
              <a:avLst/>
            </a:prstGeom>
          </p:spPr>
        </p:pic>
        <p:pic>
          <p:nvPicPr>
            <p:cNvPr id="26" name="Grafik 25" descr="Schuhabdrücke Silhouette">
              <a:extLst>
                <a:ext uri="{FF2B5EF4-FFF2-40B4-BE49-F238E27FC236}">
                  <a16:creationId xmlns:a16="http://schemas.microsoft.com/office/drawing/2014/main" id="{F976CFC7-BCD6-C147-93AD-1A65D39C6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963344">
              <a:off x="2964883" y="5777987"/>
              <a:ext cx="769192" cy="769192"/>
            </a:xfrm>
            <a:prstGeom prst="rect">
              <a:avLst/>
            </a:prstGeom>
          </p:spPr>
        </p:pic>
        <p:pic>
          <p:nvPicPr>
            <p:cNvPr id="27" name="Grafik 26" descr="Schuhabdrücke Silhouette">
              <a:extLst>
                <a:ext uri="{FF2B5EF4-FFF2-40B4-BE49-F238E27FC236}">
                  <a16:creationId xmlns:a16="http://schemas.microsoft.com/office/drawing/2014/main" id="{824C8BF7-33D3-A24D-D673-A11DB4A1B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6175608">
              <a:off x="3710722" y="5954517"/>
              <a:ext cx="769192" cy="769192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8788FC9-2F38-49C1-29D4-1BAB13E04D54}"/>
              </a:ext>
            </a:extLst>
          </p:cNvPr>
          <p:cNvGrpSpPr/>
          <p:nvPr/>
        </p:nvGrpSpPr>
        <p:grpSpPr>
          <a:xfrm>
            <a:off x="1466989" y="2411138"/>
            <a:ext cx="2880610" cy="1161142"/>
            <a:chOff x="1466989" y="2411138"/>
            <a:chExt cx="2880610" cy="1161142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B6BF270-F1AE-6371-E63F-338634558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926925">
              <a:off x="2326723" y="1551404"/>
              <a:ext cx="1161142" cy="288061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1E736A4-8D8B-171E-912D-F58C8BB86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958052" y="2463790"/>
              <a:ext cx="867152" cy="722888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06E26ABC-FA5F-EB10-0E26-5A599A01C155}"/>
              </a:ext>
            </a:extLst>
          </p:cNvPr>
          <p:cNvSpPr txBox="1"/>
          <p:nvPr/>
        </p:nvSpPr>
        <p:spPr>
          <a:xfrm>
            <a:off x="8125196" y="1963237"/>
            <a:ext cx="344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lacial Indifference" pitchFamily="50" charset="0"/>
              </a:rPr>
              <a:t>Überfüllte Landarztpraxis, ggf. langer Anfahrtsweg der nicht alleine bewältigt werden kann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B46CCC5-743A-C8F5-3115-15EE4B45E34E}"/>
              </a:ext>
            </a:extLst>
          </p:cNvPr>
          <p:cNvSpPr txBox="1"/>
          <p:nvPr/>
        </p:nvSpPr>
        <p:spPr>
          <a:xfrm>
            <a:off x="8125196" y="4903006"/>
            <a:ext cx="38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lacial Indifference" pitchFamily="50" charset="0"/>
              </a:rPr>
              <a:t>VERSORGT am ORT-Raum:</a:t>
            </a:r>
          </a:p>
          <a:p>
            <a:r>
              <a:rPr lang="de-DE" dirty="0">
                <a:latin typeface="Glacial Indifference" pitchFamily="50" charset="0"/>
              </a:rPr>
              <a:t>Delegierte Versorgung von </a:t>
            </a:r>
            <a:r>
              <a:rPr lang="de-DE" dirty="0" err="1">
                <a:latin typeface="Glacial Indifference" pitchFamily="50" charset="0"/>
              </a:rPr>
              <a:t>Hausbesuchspatient:innen</a:t>
            </a:r>
            <a:r>
              <a:rPr lang="de-DE" dirty="0">
                <a:latin typeface="Glacial Indifference" pitchFamily="50" charset="0"/>
              </a:rPr>
              <a:t> durch qualifizierte MFA</a:t>
            </a:r>
          </a:p>
        </p:txBody>
      </p:sp>
      <p:sp>
        <p:nvSpPr>
          <p:cNvPr id="36" name="Sprechblase: oval 35">
            <a:extLst>
              <a:ext uri="{FF2B5EF4-FFF2-40B4-BE49-F238E27FC236}">
                <a16:creationId xmlns:a16="http://schemas.microsoft.com/office/drawing/2014/main" id="{D020487C-DCEB-EBA1-9EEB-D331F61D41A6}"/>
              </a:ext>
            </a:extLst>
          </p:cNvPr>
          <p:cNvSpPr/>
          <p:nvPr/>
        </p:nvSpPr>
        <p:spPr>
          <a:xfrm>
            <a:off x="1449421" y="1174450"/>
            <a:ext cx="6028250" cy="1909218"/>
          </a:xfrm>
          <a:prstGeom prst="wedgeEllipseCallout">
            <a:avLst>
              <a:gd name="adj1" fmla="val -51332"/>
              <a:gd name="adj2" fmla="val 49762"/>
            </a:avLst>
          </a:prstGeom>
          <a:solidFill>
            <a:srgbClr val="6B93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Glacial Indifference" pitchFamily="50" charset="0"/>
              </a:rPr>
              <a:t>Ich brauche einen Verbandswechsel!</a:t>
            </a: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04ABB93-5539-3059-3322-0CF95B74635C}"/>
              </a:ext>
            </a:extLst>
          </p:cNvPr>
          <p:cNvSpPr/>
          <p:nvPr/>
        </p:nvSpPr>
        <p:spPr>
          <a:xfrm>
            <a:off x="1832352" y="4244178"/>
            <a:ext cx="1369290" cy="45719"/>
          </a:xfrm>
          <a:prstGeom prst="leftArrow">
            <a:avLst/>
          </a:prstGeom>
          <a:solidFill>
            <a:srgbClr val="6B93B7"/>
          </a:solidFill>
          <a:ln>
            <a:solidFill>
              <a:srgbClr val="6B9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90B8C6-600B-3007-965D-CDBBF433079E}"/>
              </a:ext>
            </a:extLst>
          </p:cNvPr>
          <p:cNvSpPr txBox="1"/>
          <p:nvPr/>
        </p:nvSpPr>
        <p:spPr>
          <a:xfrm>
            <a:off x="3284060" y="4082347"/>
            <a:ext cx="24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Glacial Indifference" pitchFamily="50" charset="0"/>
              </a:rPr>
              <a:t>Regulärer Hausbesuch</a:t>
            </a:r>
          </a:p>
        </p:txBody>
      </p:sp>
    </p:spTree>
    <p:extLst>
      <p:ext uri="{BB962C8B-B14F-4D97-AF65-F5344CB8AC3E}">
        <p14:creationId xmlns:p14="http://schemas.microsoft.com/office/powerpoint/2010/main" val="27391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CD6B2F2-2AF8-9BDF-E3B1-DC4CF213F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425" y="342723"/>
            <a:ext cx="9840592" cy="492443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  <a:latin typeface="Glacial Indifference" pitchFamily="50" charset="0"/>
              </a:rPr>
              <a:t>Was ist in den letzten 6 Jahren passiert?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01C2F9-F411-255B-10F4-09E447B4D59D}"/>
              </a:ext>
            </a:extLst>
          </p:cNvPr>
          <p:cNvSpPr txBox="1"/>
          <p:nvPr/>
        </p:nvSpPr>
        <p:spPr>
          <a:xfrm>
            <a:off x="682425" y="1943100"/>
            <a:ext cx="111528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2019 – 2022: Bürgerschaftliches Engagement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8535A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Aufbau eines Projektteams: Streutalallianz und Heimatunternehmer Bayerische Rhön als lokales Projektteam, ärztliche Leitung durch Praxis „Die Hausärzte“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2022 - 2023: Wissenschaftliche Vorbereitung der Studie „VERSORGT am ORT“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Ausbau des Projektteams: Projektleitung und Koordination Universität Bayreuth, Praxis Ute Schloe und Praxis Marcus </a:t>
            </a:r>
            <a:r>
              <a:rPr lang="de-DE" dirty="0" err="1">
                <a:latin typeface="Glacial Indifference" pitchFamily="50" charset="0"/>
              </a:rPr>
              <a:t>Memmler</a:t>
            </a:r>
            <a:endParaRPr lang="de-DE" dirty="0">
              <a:latin typeface="Glacial Indifference" pitchFamily="50" charset="0"/>
            </a:endParaRPr>
          </a:p>
          <a:p>
            <a:endParaRPr lang="de-DE" dirty="0"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Weitere Projektpartner: Zentrum für Telemedizin Bad Kissingen, AOK Bayern, Siemens-Betriebskrankenkasse, Bayerischer Hausärzteverband</a:t>
            </a:r>
          </a:p>
        </p:txBody>
      </p:sp>
    </p:spTree>
    <p:extLst>
      <p:ext uri="{BB962C8B-B14F-4D97-AF65-F5344CB8AC3E}">
        <p14:creationId xmlns:p14="http://schemas.microsoft.com/office/powerpoint/2010/main" val="15054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58C69-EE71-0472-95BC-B46F5CFE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B8691A-3118-95ED-F41D-9B8D3FA29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425" y="342723"/>
            <a:ext cx="9840592" cy="492443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  <a:latin typeface="Glacial Indifference" pitchFamily="50" charset="0"/>
              </a:rPr>
              <a:t>Was ist in den letzten 6 Jahren passiert?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585773-407E-A265-3E84-8C42A3183C80}"/>
              </a:ext>
            </a:extLst>
          </p:cNvPr>
          <p:cNvSpPr txBox="1"/>
          <p:nvPr/>
        </p:nvSpPr>
        <p:spPr>
          <a:xfrm>
            <a:off x="682425" y="1943100"/>
            <a:ext cx="11152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2022 - 2023: Wissenschaftliche Vorbereitung der Studie „VERSORGT am ORT“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Klärung regulatorischer und struktureller Fragen:</a:t>
            </a:r>
          </a:p>
          <a:p>
            <a:pPr marL="742950" lvl="1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Diskussion rechtlicher Voraussetzungen zur Durchführung ärztlich delegierter Leistungen durch VERAHs in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-Räumen</a:t>
            </a:r>
          </a:p>
          <a:p>
            <a:pPr marL="742950" lvl="1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Genehmigung der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-Räume durch Kassenärztliche Vereinigung Bayern (KVB) für den Projektzeitraum</a:t>
            </a:r>
          </a:p>
          <a:p>
            <a:pPr marL="742950" lvl="1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Sicherstellung der Integration der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-Räume in den Versorgungsalltag</a:t>
            </a:r>
          </a:p>
          <a:p>
            <a:pPr lvl="1"/>
            <a:endParaRPr lang="de-DE" dirty="0"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Erstellung eines Studienprotokolls und Einreichung eines Ethikantrags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Auswahl der Orte, die für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-Räume geeignet sind und deren Einrichtung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Schulung und Aufklärung der VERAHs 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Im Mai 2023 feierliche Eröffnung des ersten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-Raums in Stockheim mit </a:t>
            </a:r>
            <a:r>
              <a:rPr lang="de-DE" dirty="0" err="1">
                <a:latin typeface="Glacial Indifference" pitchFamily="50" charset="0"/>
              </a:rPr>
              <a:t>StM</a:t>
            </a:r>
            <a:r>
              <a:rPr lang="de-DE" dirty="0">
                <a:latin typeface="Glacial Indifference" pitchFamily="50" charset="0"/>
              </a:rPr>
              <a:t> a. D. Klaus Holetschek</a:t>
            </a:r>
          </a:p>
        </p:txBody>
      </p:sp>
    </p:spTree>
    <p:extLst>
      <p:ext uri="{BB962C8B-B14F-4D97-AF65-F5344CB8AC3E}">
        <p14:creationId xmlns:p14="http://schemas.microsoft.com/office/powerpoint/2010/main" val="29286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07247-1FC5-8207-1C20-30EE03531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EC9FDEC-A852-8DB2-1E3B-8E0141884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425" y="342723"/>
            <a:ext cx="9840592" cy="492443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  <a:latin typeface="Glacial Indifference" pitchFamily="50" charset="0"/>
              </a:rPr>
              <a:t>Was ist in den letzten 6 Jahren passiert?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E6EA07-11F1-AA39-769B-4B57EEF9C411}"/>
              </a:ext>
            </a:extLst>
          </p:cNvPr>
          <p:cNvSpPr txBox="1"/>
          <p:nvPr/>
        </p:nvSpPr>
        <p:spPr>
          <a:xfrm>
            <a:off x="682425" y="1943100"/>
            <a:ext cx="11152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2023 – 2025 Durchführung der Studie „VERSORGT am ORT“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Seit Mai 2023 Versorgung von </a:t>
            </a:r>
            <a:r>
              <a:rPr lang="de-DE" dirty="0" err="1">
                <a:latin typeface="Glacial Indifference" pitchFamily="50" charset="0"/>
              </a:rPr>
              <a:t>Patient:innen</a:t>
            </a:r>
            <a:r>
              <a:rPr lang="de-DE" dirty="0">
                <a:latin typeface="Glacial Indifference" pitchFamily="50" charset="0"/>
              </a:rPr>
              <a:t> in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-Räumen</a:t>
            </a:r>
          </a:p>
          <a:p>
            <a:pPr lvl="1"/>
            <a:r>
              <a:rPr lang="de-DE" dirty="0">
                <a:latin typeface="Glacial Indifference" pitchFamily="50" charset="0"/>
              </a:rPr>
              <a:t>Stockheim, Bastheim, Urspringen, </a:t>
            </a:r>
            <a:r>
              <a:rPr lang="de-DE" dirty="0" err="1">
                <a:latin typeface="Glacial Indifference" pitchFamily="50" charset="0"/>
              </a:rPr>
              <a:t>Hendungen</a:t>
            </a:r>
            <a:r>
              <a:rPr lang="de-DE" dirty="0">
                <a:latin typeface="Glacial Indifference" pitchFamily="50" charset="0"/>
              </a:rPr>
              <a:t>, Unsleben, </a:t>
            </a:r>
            <a:r>
              <a:rPr lang="de-DE" dirty="0" err="1">
                <a:latin typeface="Glacial Indifference" pitchFamily="50" charset="0"/>
              </a:rPr>
              <a:t>Oberwaldbehrungen</a:t>
            </a:r>
            <a:r>
              <a:rPr lang="de-DE" dirty="0">
                <a:latin typeface="Glacial Indifference" pitchFamily="50" charset="0"/>
              </a:rPr>
              <a:t>, Hausen, Oberstreu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Datenerhebung von Mai 2023 bis Juli 2025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Regelmäßiger Austausch mit </a:t>
            </a:r>
            <a:r>
              <a:rPr lang="de-DE" dirty="0" err="1">
                <a:latin typeface="Glacial Indifference" pitchFamily="50" charset="0"/>
              </a:rPr>
              <a:t>Projektpartner:innen</a:t>
            </a:r>
            <a:endParaRPr lang="de-DE" dirty="0">
              <a:latin typeface="Glacial Indifference" pitchFamily="50" charset="0"/>
            </a:endParaRPr>
          </a:p>
          <a:p>
            <a:endParaRPr lang="de-DE" dirty="0"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Vorstellung des Projekts auf verschiedenen Fachkongressen und Veranstaltungen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Suche nach einer Vergleichsregion</a:t>
            </a:r>
          </a:p>
          <a:p>
            <a:pPr lvl="1"/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Erfolgreicher Start im September 2024 der Praxis Derks mit einem </a:t>
            </a:r>
            <a:r>
              <a:rPr lang="de-DE" dirty="0" err="1">
                <a:latin typeface="Glacial Indifference" pitchFamily="50" charset="0"/>
                <a:sym typeface="Wingdings" panose="05000000000000000000" pitchFamily="2" charset="2"/>
              </a:rPr>
              <a:t>VaO</a:t>
            </a:r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-Raum im unterfränkischen Aub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Gespräche mit KVB zu Verstetigung des Konzepts nach Laufzeitende</a:t>
            </a:r>
          </a:p>
          <a:p>
            <a:pPr lvl="1"/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Aktuell in der Planung eines Folgeprojekts </a:t>
            </a:r>
            <a:endParaRPr lang="de-DE" dirty="0"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ADAD-2F1F-3140-349F-119DC8AC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4653E-468A-0E0D-9626-4157C6112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03" y="401090"/>
            <a:ext cx="9834568" cy="492443"/>
          </a:xfrm>
        </p:spPr>
        <p:txBody>
          <a:bodyPr/>
          <a:lstStyle/>
          <a:p>
            <a:r>
              <a:rPr lang="de-DE" sz="3200" kern="1200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VERSORGT am ORT – Wie lief es?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CB88D3-A34A-17CE-4AC1-13B0D1A43E8B}"/>
              </a:ext>
            </a:extLst>
          </p:cNvPr>
          <p:cNvSpPr txBox="1"/>
          <p:nvPr/>
        </p:nvSpPr>
        <p:spPr>
          <a:xfrm>
            <a:off x="682425" y="1943100"/>
            <a:ext cx="111528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Ergebnisse des Projekts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 err="1">
                <a:latin typeface="Glacial Indifference" pitchFamily="50" charset="0"/>
              </a:rPr>
              <a:t>Patient:innen</a:t>
            </a:r>
            <a:r>
              <a:rPr lang="de-DE" sz="2000" dirty="0">
                <a:latin typeface="Glacial Indifference" pitchFamily="50" charset="0"/>
              </a:rPr>
              <a:t> nehmen das Versorgungsangebot gerne wahr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Lebensqualität und Zufriedenheit verschlechtern sich durch </a:t>
            </a:r>
            <a:r>
              <a:rPr lang="de-DE" sz="2000" dirty="0" err="1">
                <a:latin typeface="Glacial Indifference" pitchFamily="50" charset="0"/>
              </a:rPr>
              <a:t>VaO</a:t>
            </a:r>
            <a:r>
              <a:rPr lang="de-DE" sz="2000" dirty="0">
                <a:latin typeface="Glacial Indifference" pitchFamily="50" charset="0"/>
              </a:rPr>
              <a:t> nicht</a:t>
            </a:r>
          </a:p>
          <a:p>
            <a:pPr lvl="1"/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VERAHs/</a:t>
            </a:r>
            <a:r>
              <a:rPr lang="de-DE" sz="2000" dirty="0" err="1">
                <a:latin typeface="Glacial Indifference" pitchFamily="50" charset="0"/>
              </a:rPr>
              <a:t>NäPas</a:t>
            </a:r>
            <a:r>
              <a:rPr lang="de-DE" sz="2000" dirty="0">
                <a:latin typeface="Glacial Indifference" pitchFamily="50" charset="0"/>
              </a:rPr>
              <a:t> berichten positiv von ihren Erfahrungen in den </a:t>
            </a:r>
            <a:r>
              <a:rPr lang="de-DE" sz="2000" dirty="0" err="1">
                <a:latin typeface="Glacial Indifference" pitchFamily="50" charset="0"/>
              </a:rPr>
              <a:t>VaO</a:t>
            </a:r>
            <a:r>
              <a:rPr lang="de-DE" sz="2000" dirty="0">
                <a:latin typeface="Glacial Indifference" pitchFamily="50" charset="0"/>
              </a:rPr>
              <a:t>-Räumen: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Angenehme Arbeitsatmosphäre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Höhere Hygiene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Flexible Nutzungsgestaltung </a:t>
            </a:r>
          </a:p>
          <a:p>
            <a:pPr lvl="2"/>
            <a:r>
              <a:rPr lang="de-DE" sz="2000" dirty="0">
                <a:latin typeface="Glacial Indifference" pitchFamily="50" charset="0"/>
              </a:rPr>
              <a:t>Terminvergabe individuell, Frequenz der Besuche anpassbar</a:t>
            </a:r>
          </a:p>
          <a:p>
            <a:pPr lvl="2"/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Durch eingesparte Fahrtwege wird patientenferne Arbeitszeit reduziert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Versorgung wird effizienter gestaltet</a:t>
            </a:r>
          </a:p>
          <a:p>
            <a:endParaRPr lang="de-DE" sz="2000" dirty="0">
              <a:latin typeface="Glacial Indifference" pitchFamily="50" charset="0"/>
            </a:endParaRP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778E7-77C9-2056-247A-63BA352E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053B427-467C-F1DC-B8F5-42787D295397}"/>
              </a:ext>
            </a:extLst>
          </p:cNvPr>
          <p:cNvSpPr txBox="1"/>
          <p:nvPr/>
        </p:nvSpPr>
        <p:spPr>
          <a:xfrm>
            <a:off x="682425" y="1943100"/>
            <a:ext cx="111528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Entwicklung eines Folgeprojekts in Zusammenarbeit mit der KVB</a:t>
            </a:r>
          </a:p>
          <a:p>
            <a:pPr lvl="1"/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r>
              <a:rPr lang="de-DE" dirty="0">
                <a:latin typeface="Glacial Indifference" pitchFamily="50" charset="0"/>
              </a:rPr>
              <a:t>Ziele: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Ausweitung der in den Räumen angebotener Leistungen und Erweiterung des profitierenden Patientenkreises</a:t>
            </a:r>
          </a:p>
          <a:p>
            <a:pPr marL="285750" indent="-285750">
              <a:buFontTx/>
              <a:buChar char="-"/>
            </a:pPr>
            <a:endParaRPr lang="de-DE" dirty="0"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Etablierung der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-Räume in bestehenden rechtlichen Rahmen </a:t>
            </a:r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 </a:t>
            </a:r>
            <a:r>
              <a:rPr lang="de-DE" u="sng" dirty="0">
                <a:latin typeface="Glacial Indifference" pitchFamily="50" charset="0"/>
                <a:sym typeface="Wingdings" panose="05000000000000000000" pitchFamily="2" charset="2"/>
              </a:rPr>
              <a:t>Filialpraxis</a:t>
            </a:r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 oder ausgelagerter Praxisraum</a:t>
            </a:r>
          </a:p>
          <a:p>
            <a:endParaRPr lang="de-DE" dirty="0">
              <a:latin typeface="Glacial Indifference" pitchFamily="50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  <a:sym typeface="Wingdings" panose="05000000000000000000" pitchFamily="2" charset="2"/>
              </a:rPr>
              <a:t>Stärkerer Fokus auf Telemedizin und Patientensteuerung</a:t>
            </a:r>
          </a:p>
          <a:p>
            <a:pPr marL="285750" indent="-285750">
              <a:buFontTx/>
              <a:buChar char="-"/>
            </a:pPr>
            <a:endParaRPr lang="de-DE" dirty="0">
              <a:latin typeface="Glacial Indifference" pitchFamily="50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lacial Indifference" pitchFamily="50" charset="0"/>
              </a:rPr>
              <a:t>Strategien zur Integration von </a:t>
            </a:r>
            <a:r>
              <a:rPr lang="de-DE" dirty="0" err="1">
                <a:latin typeface="Glacial Indifference" pitchFamily="50" charset="0"/>
              </a:rPr>
              <a:t>VaO</a:t>
            </a:r>
            <a:r>
              <a:rPr lang="de-DE" dirty="0">
                <a:latin typeface="Glacial Indifference" pitchFamily="50" charset="0"/>
              </a:rPr>
              <a:t> in bestehende Versorgungsmodelle und regionale Strukturen</a:t>
            </a:r>
          </a:p>
          <a:p>
            <a:pPr lvl="1"/>
            <a:endParaRPr lang="de-DE" dirty="0">
              <a:latin typeface="Glacial Indifference" pitchFamily="50" charset="0"/>
            </a:endParaRPr>
          </a:p>
          <a:p>
            <a:pPr marL="742950" lvl="1" indent="-285750">
              <a:buFontTx/>
              <a:buChar char="-"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3360C904-B143-DA3E-4AD6-F256B80D7810}"/>
              </a:ext>
            </a:extLst>
          </p:cNvPr>
          <p:cNvSpPr txBox="1">
            <a:spLocks/>
          </p:cNvSpPr>
          <p:nvPr/>
        </p:nvSpPr>
        <p:spPr>
          <a:xfrm>
            <a:off x="556903" y="401090"/>
            <a:ext cx="98345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443" b="0" i="0">
                <a:solidFill>
                  <a:srgbClr val="000000"/>
                </a:solidFill>
                <a:latin typeface="Minion Pro" panose="02040503050306020203" pitchFamily="18" charset="0"/>
                <a:ea typeface="+mn-ea"/>
                <a:cs typeface="Myriad Pro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kern="1200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VERSORGT am ORT – 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13839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D9EDF-7324-E840-B61E-1E4590EE8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D6A040-5B18-47B9-D933-01E51D8F5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03" y="401090"/>
            <a:ext cx="9834568" cy="492443"/>
          </a:xfrm>
        </p:spPr>
        <p:txBody>
          <a:bodyPr/>
          <a:lstStyle/>
          <a:p>
            <a:r>
              <a:rPr lang="de-DE" sz="3200" kern="1200" dirty="0">
                <a:solidFill>
                  <a:schemeClr val="tx1"/>
                </a:solidFill>
                <a:latin typeface="Glacial Indifference" pitchFamily="50" charset="0"/>
                <a:cs typeface="+mn-cs"/>
              </a:rPr>
              <a:t>VERSORGT am ORT – </a:t>
            </a:r>
            <a:r>
              <a:rPr lang="de-DE" sz="3200" kern="1200" dirty="0" err="1">
                <a:solidFill>
                  <a:schemeClr val="tx1"/>
                </a:solidFill>
                <a:latin typeface="Glacial Indifference" pitchFamily="50" charset="0"/>
                <a:cs typeface="+mn-cs"/>
              </a:rPr>
              <a:t>Learnings</a:t>
            </a:r>
            <a:endParaRPr lang="de-DE" sz="3200" kern="1200" dirty="0">
              <a:solidFill>
                <a:schemeClr val="tx1"/>
              </a:solidFill>
              <a:latin typeface="Glacial Indifference" pitchFamily="50" charset="0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0CD201-4293-0222-724D-3FBDC46C63B3}"/>
              </a:ext>
            </a:extLst>
          </p:cNvPr>
          <p:cNvSpPr txBox="1"/>
          <p:nvPr/>
        </p:nvSpPr>
        <p:spPr>
          <a:xfrm>
            <a:off x="682425" y="1943100"/>
            <a:ext cx="11152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B93B7"/>
                </a:solidFill>
                <a:latin typeface="Glacial Indifference" pitchFamily="50" charset="0"/>
              </a:rPr>
              <a:t>Wie konnten wir das Projekt umsetzen?</a:t>
            </a:r>
          </a:p>
          <a:p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Voraussetzung für die Umsetzung in einer Region ist das Interesse der Praxen vor Ort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Häufig Anfragen von Bürgermeistern, die gerne Räume einrichten würden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Knackpunkt: Praxen werden nicht von Anfang an einbezogen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Nur umsetzbar, wenn Praxen sich auf dieses Modell einlassen</a:t>
            </a:r>
          </a:p>
          <a:p>
            <a:pPr marL="800100" lvl="1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Praxen sollten personell so aufgestellt sein, dass eine Person die Versorgung im Raum übernehmen kann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Qualifikation der Person muss ausreichend sein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Bei Personalknappheit blieben die Räume häufig geschlossen</a:t>
            </a:r>
          </a:p>
          <a:p>
            <a:pPr marL="800100" lvl="1" indent="-342900">
              <a:buFontTx/>
              <a:buChar char="-"/>
            </a:pPr>
            <a:endParaRPr lang="de-DE" sz="2000" dirty="0">
              <a:latin typeface="Glacial Indifference" pitchFamily="50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Ehrenamtliches und politisches Engagement sind essenziell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latin typeface="Glacial Indifference" pitchFamily="50" charset="0"/>
              </a:rPr>
              <a:t>Hier besonders relevant: Projektidee kommt aus der Testregion, hohe intrinsische Motivation</a:t>
            </a:r>
            <a:endParaRPr lang="de-DE" sz="2000" b="1" dirty="0">
              <a:solidFill>
                <a:srgbClr val="6B93B7"/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enutzerdefiniert 1">
      <a:dk1>
        <a:srgbClr val="48535A"/>
      </a:dk1>
      <a:lt1>
        <a:srgbClr val="FFFFFF"/>
      </a:lt1>
      <a:dk2>
        <a:srgbClr val="48535A"/>
      </a:dk2>
      <a:lt2>
        <a:srgbClr val="FFFFFF"/>
      </a:lt2>
      <a:accent1>
        <a:srgbClr val="48535A"/>
      </a:accent1>
      <a:accent2>
        <a:srgbClr val="48535A"/>
      </a:accent2>
      <a:accent3>
        <a:srgbClr val="48535A"/>
      </a:accent3>
      <a:accent4>
        <a:srgbClr val="48535A"/>
      </a:accent4>
      <a:accent5>
        <a:srgbClr val="48535A"/>
      </a:accent5>
      <a:accent6>
        <a:srgbClr val="48535A"/>
      </a:accent6>
      <a:hlink>
        <a:srgbClr val="48535A"/>
      </a:hlink>
      <a:folHlink>
        <a:srgbClr val="48535A"/>
      </a:folHlink>
    </a:clrScheme>
    <a:fontScheme name="Universität Bayreuth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ät Bayreuth">
        <a:dk1>
          <a:srgbClr val="48535A"/>
        </a:dk1>
        <a:lt1>
          <a:srgbClr val="FFFFFF"/>
        </a:lt1>
        <a:dk2>
          <a:srgbClr val="48535A"/>
        </a:dk2>
        <a:lt2>
          <a:srgbClr val="FFFFFF"/>
        </a:lt2>
        <a:accent1>
          <a:srgbClr val="48535A"/>
        </a:accent1>
        <a:accent2>
          <a:srgbClr val="48535A"/>
        </a:accent2>
        <a:accent3>
          <a:srgbClr val="48535A"/>
        </a:accent3>
        <a:accent4>
          <a:srgbClr val="48535A"/>
        </a:accent4>
        <a:accent5>
          <a:srgbClr val="48535A"/>
        </a:accent5>
        <a:accent6>
          <a:srgbClr val="48535A"/>
        </a:accent6>
        <a:hlink>
          <a:srgbClr val="48535A"/>
        </a:hlink>
        <a:folHlink>
          <a:srgbClr val="48535A"/>
        </a:folHlink>
      </a:clrScheme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Breitbild</PresentationFormat>
  <Paragraphs>129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Aptos</vt:lpstr>
      <vt:lpstr>Calibri</vt:lpstr>
      <vt:lpstr>Glacial Indifference</vt:lpstr>
      <vt:lpstr>Minion Pro</vt:lpstr>
      <vt:lpstr>Myriad Pro</vt:lpstr>
      <vt:lpstr>Wingdings</vt:lpstr>
      <vt:lpstr>Wingdings 2</vt:lpstr>
      <vt:lpstr>Office Theme</vt:lpstr>
      <vt:lpstr>Delegierte Hausbesuche in zentralen Versorgungsräumen:  Das Projekt „VERSORGT am ORT“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Hofmann, Reiner</dc:creator>
  <cp:lastModifiedBy>Karl Roth</cp:lastModifiedBy>
  <cp:revision>33</cp:revision>
  <dcterms:created xsi:type="dcterms:W3CDTF">2024-11-20T15:44:53Z</dcterms:created>
  <dcterms:modified xsi:type="dcterms:W3CDTF">2025-11-25T09:12:55Z</dcterms:modified>
</cp:coreProperties>
</file>