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0"/>
  </p:notesMasterIdLst>
  <p:sldIdLst>
    <p:sldId id="299" r:id="rId2"/>
    <p:sldId id="507" r:id="rId3"/>
    <p:sldId id="637" r:id="rId4"/>
    <p:sldId id="542" r:id="rId5"/>
    <p:sldId id="526" r:id="rId6"/>
    <p:sldId id="525" r:id="rId7"/>
    <p:sldId id="524" r:id="rId8"/>
    <p:sldId id="515" r:id="rId9"/>
    <p:sldId id="528" r:id="rId10"/>
    <p:sldId id="545" r:id="rId11"/>
    <p:sldId id="546" r:id="rId12"/>
    <p:sldId id="638" r:id="rId13"/>
    <p:sldId id="634" r:id="rId14"/>
    <p:sldId id="509" r:id="rId15"/>
    <p:sldId id="535" r:id="rId16"/>
    <p:sldId id="548" r:id="rId17"/>
    <p:sldId id="536" r:id="rId18"/>
    <p:sldId id="531" r:id="rId19"/>
  </p:sldIdLst>
  <p:sldSz cx="12192000" cy="6858000"/>
  <p:notesSz cx="7102475" cy="102330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29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B7"/>
    <a:srgbClr val="01B3C7"/>
    <a:srgbClr val="85AB35"/>
    <a:srgbClr val="84AB35"/>
    <a:srgbClr val="8BAFC9"/>
    <a:srgbClr val="63B2A6"/>
    <a:srgbClr val="4C083F"/>
    <a:srgbClr val="E8F1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Dunkle Formatvorlage 2 - Akzent 5/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81874" autoAdjust="0"/>
  </p:normalViewPr>
  <p:slideViewPr>
    <p:cSldViewPr snapToGrid="0" snapToObjects="1">
      <p:cViewPr varScale="1">
        <p:scale>
          <a:sx n="101" d="100"/>
          <a:sy n="101" d="100"/>
        </p:scale>
        <p:origin x="954" y="114"/>
      </p:cViewPr>
      <p:guideLst>
        <p:guide pos="52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428"/>
          </a:xfrm>
          <a:prstGeom prst="rect">
            <a:avLst/>
          </a:prstGeom>
        </p:spPr>
        <p:txBody>
          <a:bodyPr vert="horz" lIns="99053" tIns="49526" rIns="99053" bIns="49526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3428"/>
          </a:xfrm>
          <a:prstGeom prst="rect">
            <a:avLst/>
          </a:prstGeom>
        </p:spPr>
        <p:txBody>
          <a:bodyPr vert="horz" lIns="99053" tIns="49526" rIns="99053" bIns="49526" rtlCol="0"/>
          <a:lstStyle>
            <a:lvl1pPr algn="r">
              <a:defRPr sz="1300"/>
            </a:lvl1pPr>
          </a:lstStyle>
          <a:p>
            <a:fld id="{BA8D1B8E-B496-49DD-86FD-C4F57D91247C}" type="datetimeFigureOut">
              <a:rPr lang="de-DE" smtClean="0"/>
              <a:t>21.11.2025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7275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3" tIns="49526" rIns="99053" bIns="49526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248" y="4924643"/>
            <a:ext cx="5681980" cy="4029254"/>
          </a:xfrm>
          <a:prstGeom prst="rect">
            <a:avLst/>
          </a:prstGeom>
        </p:spPr>
        <p:txBody>
          <a:bodyPr vert="horz" lIns="99053" tIns="49526" rIns="99053" bIns="49526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19598"/>
            <a:ext cx="3077739" cy="513427"/>
          </a:xfrm>
          <a:prstGeom prst="rect">
            <a:avLst/>
          </a:prstGeom>
        </p:spPr>
        <p:txBody>
          <a:bodyPr vert="horz" lIns="99053" tIns="49526" rIns="99053" bIns="49526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092" y="9719598"/>
            <a:ext cx="3077739" cy="513427"/>
          </a:xfrm>
          <a:prstGeom prst="rect">
            <a:avLst/>
          </a:prstGeom>
        </p:spPr>
        <p:txBody>
          <a:bodyPr vert="horz" lIns="99053" tIns="49526" rIns="99053" bIns="49526" rtlCol="0" anchor="b"/>
          <a:lstStyle>
            <a:lvl1pPr algn="r">
              <a:defRPr sz="1300"/>
            </a:lvl1pPr>
          </a:lstStyle>
          <a:p>
            <a:fld id="{229B3B0F-C17E-41B7-A678-B6C824391C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9330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B3B0F-C17E-41B7-A678-B6C824391C97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56436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4AD21D3-B577-4669-A914-55EBB113264A}" type="slidenum">
              <a:rPr lang="de-DE" altLang="de-DE" smtClean="0"/>
              <a:pPr/>
              <a:t>13</a:t>
            </a:fld>
            <a:endParaRPr lang="de-DE" altLang="de-DE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5554663"/>
            <a:ext cx="5026025" cy="5265737"/>
          </a:xfrm>
          <a:noFill/>
        </p:spPr>
        <p:txBody>
          <a:bodyPr/>
          <a:lstStyle/>
          <a:p>
            <a:pPr eaLnBrk="1" hangingPunct="1"/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5400696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5E75EC-CE2D-4058-868D-F7F8A5F08F99}" type="slidenum">
              <a:rPr lang="de-DE" altLang="de-DE" smtClean="0"/>
              <a:pPr>
                <a:defRPr/>
              </a:pPr>
              <a:t>14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987850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B3B0F-C17E-41B7-A678-B6C824391C97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92692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B3B0F-C17E-41B7-A678-B6C824391C97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58565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B3B0F-C17E-41B7-A678-B6C824391C97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6409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B3B0F-C17E-41B7-A678-B6C824391C97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89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B3B0F-C17E-41B7-A678-B6C824391C97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2171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B3B0F-C17E-41B7-A678-B6C824391C97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3143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B3B0F-C17E-41B7-A678-B6C824391C97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3309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B3B0F-C17E-41B7-A678-B6C824391C97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2987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B3B0F-C17E-41B7-A678-B6C824391C97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733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B3B0F-C17E-41B7-A678-B6C824391C97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60457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B3B0F-C17E-41B7-A678-B6C824391C97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5275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4393030F-4F77-46EF-B9A6-D58FA7F3E205}"/>
              </a:ext>
            </a:extLst>
          </p:cNvPr>
          <p:cNvGrpSpPr/>
          <p:nvPr userDrawn="1"/>
        </p:nvGrpSpPr>
        <p:grpSpPr>
          <a:xfrm>
            <a:off x="0" y="2638800"/>
            <a:ext cx="12192000" cy="4219200"/>
            <a:chOff x="0" y="2638800"/>
            <a:chExt cx="12192000" cy="4219200"/>
          </a:xfrm>
        </p:grpSpPr>
        <p:pic>
          <p:nvPicPr>
            <p:cNvPr id="5" name="Grafik 4" descr="Ein Bild, das Mikroskop, Spiegel enthält.&#10;&#10;Automatisch generierte Beschreibung">
              <a:extLst>
                <a:ext uri="{FF2B5EF4-FFF2-40B4-BE49-F238E27FC236}">
                  <a16:creationId xmlns:a16="http://schemas.microsoft.com/office/drawing/2014/main" id="{0487BEC8-3806-4993-8CB2-04026471711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4628" b="18418"/>
            <a:stretch/>
          </p:blipFill>
          <p:spPr>
            <a:xfrm>
              <a:off x="9884780" y="2638800"/>
              <a:ext cx="2307220" cy="4219200"/>
            </a:xfrm>
            <a:prstGeom prst="rect">
              <a:avLst/>
            </a:prstGeom>
          </p:spPr>
        </p:pic>
        <p:pic>
          <p:nvPicPr>
            <p:cNvPr id="13" name="Grafik 12" descr="Ein Bild, das Mikroskop, Spiegel enthält.&#10;&#10;Automatisch generierte Beschreibung">
              <a:extLst>
                <a:ext uri="{FF2B5EF4-FFF2-40B4-BE49-F238E27FC236}">
                  <a16:creationId xmlns:a16="http://schemas.microsoft.com/office/drawing/2014/main" id="{AA22B37F-14EB-473F-BAAF-3C48BF77314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2638800"/>
              <a:ext cx="10100840" cy="4219200"/>
            </a:xfrm>
            <a:prstGeom prst="rect">
              <a:avLst/>
            </a:prstGeom>
          </p:spPr>
        </p:pic>
      </p:grp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4E256AF2-CA8E-4826-A4A3-7D9BF98A4F48}"/>
              </a:ext>
            </a:extLst>
          </p:cNvPr>
          <p:cNvCxnSpPr/>
          <p:nvPr userDrawn="1"/>
        </p:nvCxnSpPr>
        <p:spPr>
          <a:xfrm>
            <a:off x="0" y="2638800"/>
            <a:ext cx="12192000" cy="0"/>
          </a:xfrm>
          <a:prstGeom prst="line">
            <a:avLst/>
          </a:prstGeom>
          <a:ln w="3810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Untertitel 2">
            <a:extLst>
              <a:ext uri="{FF2B5EF4-FFF2-40B4-BE49-F238E27FC236}">
                <a16:creationId xmlns:a16="http://schemas.microsoft.com/office/drawing/2014/main" id="{51B585C5-1DCA-491D-8522-63286337D9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799" y="1817758"/>
            <a:ext cx="5025973" cy="288000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10" name="Textplatzhalter 12">
            <a:extLst>
              <a:ext uri="{FF2B5EF4-FFF2-40B4-BE49-F238E27FC236}">
                <a16:creationId xmlns:a16="http://schemas.microsoft.com/office/drawing/2014/main" id="{33F7ABBB-1C46-4E7D-B5BC-F75DBAE7B6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799" y="2142759"/>
            <a:ext cx="5025973" cy="288000"/>
          </a:xfrm>
        </p:spPr>
        <p:txBody>
          <a:bodyPr>
            <a:normAutofit/>
          </a:bodyPr>
          <a:lstStyle>
            <a:lvl1pPr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Datum eingeben</a:t>
            </a:r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CB96CCAA-4EE6-4ADE-9C92-8AB2F4B0ED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800" y="1260000"/>
            <a:ext cx="8712000" cy="288000"/>
          </a:xfrm>
        </p:spPr>
        <p:txBody>
          <a:bodyPr lIns="0" tIns="0" rIns="0" bIns="0">
            <a:noAutofit/>
          </a:bodyPr>
          <a:lstStyle>
            <a:lvl1pPr>
              <a:buFontTx/>
              <a:buNone/>
              <a:defRPr sz="1700" b="1">
                <a:solidFill>
                  <a:schemeClr val="tx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5" name="Titel 3">
            <a:extLst>
              <a:ext uri="{FF2B5EF4-FFF2-40B4-BE49-F238E27FC236}">
                <a16:creationId xmlns:a16="http://schemas.microsoft.com/office/drawing/2014/main" id="{BDEDCB3C-DD1A-4989-B290-A0F43FF9C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6000"/>
            <a:ext cx="8712000" cy="673129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DDC0B23-2E1F-97D4-8D93-67FDF7DFFF43}"/>
              </a:ext>
            </a:extLst>
          </p:cNvPr>
          <p:cNvSpPr txBox="1"/>
          <p:nvPr userDrawn="1"/>
        </p:nvSpPr>
        <p:spPr>
          <a:xfrm rot="16200000">
            <a:off x="-931355" y="5290380"/>
            <a:ext cx="2304673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de-DE" sz="800" dirty="0">
                <a:solidFill>
                  <a:schemeClr val="bg2"/>
                </a:solidFill>
              </a:rPr>
              <a:t>©</a:t>
            </a:r>
            <a:r>
              <a:rPr lang="de-DE" sz="900" dirty="0">
                <a:solidFill>
                  <a:schemeClr val="bg2"/>
                </a:solidFill>
              </a:rPr>
              <a:t> stock.adobe.com/BillionPhotos.com</a:t>
            </a:r>
          </a:p>
        </p:txBody>
      </p:sp>
    </p:spTree>
    <p:extLst>
      <p:ext uri="{BB962C8B-B14F-4D97-AF65-F5344CB8AC3E}">
        <p14:creationId xmlns:p14="http://schemas.microsoft.com/office/powerpoint/2010/main" val="3928048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8438701-EB7F-F646-F79F-31D26D4E72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49965"/>
            <a:ext cx="12192000" cy="4208035"/>
          </a:xfrm>
          <a:prstGeom prst="rect">
            <a:avLst/>
          </a:prstGeom>
        </p:spPr>
      </p:pic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4E256AF2-CA8E-4826-A4A3-7D9BF98A4F48}"/>
              </a:ext>
            </a:extLst>
          </p:cNvPr>
          <p:cNvCxnSpPr/>
          <p:nvPr userDrawn="1"/>
        </p:nvCxnSpPr>
        <p:spPr>
          <a:xfrm>
            <a:off x="0" y="2638800"/>
            <a:ext cx="12192000" cy="0"/>
          </a:xfrm>
          <a:prstGeom prst="line">
            <a:avLst/>
          </a:prstGeom>
          <a:ln w="3810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65F12315-8D07-45EE-B7BB-265E17C2F0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800" y="1260000"/>
            <a:ext cx="8712000" cy="288000"/>
          </a:xfrm>
        </p:spPr>
        <p:txBody>
          <a:bodyPr lIns="0" tIns="0" rIns="0" bIns="0">
            <a:noAutofit/>
          </a:bodyPr>
          <a:lstStyle>
            <a:lvl1pPr>
              <a:buFontTx/>
              <a:buNone/>
              <a:defRPr sz="1700" b="1">
                <a:solidFill>
                  <a:schemeClr val="tx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itel 3">
            <a:extLst>
              <a:ext uri="{FF2B5EF4-FFF2-40B4-BE49-F238E27FC236}">
                <a16:creationId xmlns:a16="http://schemas.microsoft.com/office/drawing/2014/main" id="{51CF4A8C-FECF-4DA6-A0BD-51B33B708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6000"/>
            <a:ext cx="8712000" cy="673129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2B9B198A-2E24-4F0C-A3ED-F75737C302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799" y="1817758"/>
            <a:ext cx="5025973" cy="288000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11" name="Textplatzhalter 12">
            <a:extLst>
              <a:ext uri="{FF2B5EF4-FFF2-40B4-BE49-F238E27FC236}">
                <a16:creationId xmlns:a16="http://schemas.microsoft.com/office/drawing/2014/main" id="{DF043C9C-E0BF-4F24-955E-9E148819D4C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799" y="2142759"/>
            <a:ext cx="5025973" cy="288000"/>
          </a:xfrm>
        </p:spPr>
        <p:txBody>
          <a:bodyPr>
            <a:normAutofit/>
          </a:bodyPr>
          <a:lstStyle>
            <a:lvl1pPr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Datum eingeben</a:t>
            </a:r>
          </a:p>
        </p:txBody>
      </p:sp>
    </p:spTree>
    <p:extLst>
      <p:ext uri="{BB962C8B-B14F-4D97-AF65-F5344CB8AC3E}">
        <p14:creationId xmlns:p14="http://schemas.microsoft.com/office/powerpoint/2010/main" val="503816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chließen enthält.&#10;&#10;Automatisch generierte Beschreibung">
            <a:extLst>
              <a:ext uri="{FF2B5EF4-FFF2-40B4-BE49-F238E27FC236}">
                <a16:creationId xmlns:a16="http://schemas.microsoft.com/office/drawing/2014/main" id="{324785DF-1BD5-7368-7399-88A09A467D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49965"/>
            <a:ext cx="12192000" cy="4208035"/>
          </a:xfrm>
          <a:prstGeom prst="rect">
            <a:avLst/>
          </a:prstGeom>
        </p:spPr>
      </p:pic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4E256AF2-CA8E-4826-A4A3-7D9BF98A4F48}"/>
              </a:ext>
            </a:extLst>
          </p:cNvPr>
          <p:cNvCxnSpPr/>
          <p:nvPr userDrawn="1"/>
        </p:nvCxnSpPr>
        <p:spPr>
          <a:xfrm>
            <a:off x="0" y="2638800"/>
            <a:ext cx="12192000" cy="0"/>
          </a:xfrm>
          <a:prstGeom prst="line">
            <a:avLst/>
          </a:prstGeom>
          <a:ln w="3810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7E91FAE-7FF8-4A31-847A-6EC4A2199A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800" y="1260000"/>
            <a:ext cx="8712000" cy="288000"/>
          </a:xfrm>
        </p:spPr>
        <p:txBody>
          <a:bodyPr lIns="0" tIns="0" rIns="0" bIns="0">
            <a:noAutofit/>
          </a:bodyPr>
          <a:lstStyle>
            <a:lvl1pPr>
              <a:buFontTx/>
              <a:buNone/>
              <a:defRPr sz="1700" b="1">
                <a:solidFill>
                  <a:schemeClr val="tx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itel 3">
            <a:extLst>
              <a:ext uri="{FF2B5EF4-FFF2-40B4-BE49-F238E27FC236}">
                <a16:creationId xmlns:a16="http://schemas.microsoft.com/office/drawing/2014/main" id="{06869C25-3C4A-4630-9E43-3E6DDB45B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6000"/>
            <a:ext cx="8712000" cy="673129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1" name="Untertitel 2">
            <a:extLst>
              <a:ext uri="{FF2B5EF4-FFF2-40B4-BE49-F238E27FC236}">
                <a16:creationId xmlns:a16="http://schemas.microsoft.com/office/drawing/2014/main" id="{DFA229A0-42FF-4DF2-954F-0CA7BE2413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799" y="1817758"/>
            <a:ext cx="5025973" cy="288000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A5821059-E28E-4B31-94F9-B525D8CF04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799" y="2142759"/>
            <a:ext cx="5025973" cy="288000"/>
          </a:xfrm>
        </p:spPr>
        <p:txBody>
          <a:bodyPr>
            <a:normAutofit/>
          </a:bodyPr>
          <a:lstStyle>
            <a:lvl1pPr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Datum eingeben</a:t>
            </a:r>
          </a:p>
        </p:txBody>
      </p:sp>
    </p:spTree>
    <p:extLst>
      <p:ext uri="{BB962C8B-B14F-4D97-AF65-F5344CB8AC3E}">
        <p14:creationId xmlns:p14="http://schemas.microsoft.com/office/powerpoint/2010/main" val="1800748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FABDBFAB-1556-58C3-7120-3B00D82007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49965"/>
            <a:ext cx="12192000" cy="4208035"/>
          </a:xfrm>
          <a:prstGeom prst="rect">
            <a:avLst/>
          </a:prstGeom>
        </p:spPr>
      </p:pic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4E256AF2-CA8E-4826-A4A3-7D9BF98A4F48}"/>
              </a:ext>
            </a:extLst>
          </p:cNvPr>
          <p:cNvCxnSpPr/>
          <p:nvPr userDrawn="1"/>
        </p:nvCxnSpPr>
        <p:spPr>
          <a:xfrm>
            <a:off x="0" y="2638800"/>
            <a:ext cx="12192000" cy="0"/>
          </a:xfrm>
          <a:prstGeom prst="line">
            <a:avLst/>
          </a:prstGeom>
          <a:ln w="3810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7A879FB9-8E42-4883-ADA1-3E24818EEC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800" y="1260000"/>
            <a:ext cx="8712000" cy="288000"/>
          </a:xfrm>
        </p:spPr>
        <p:txBody>
          <a:bodyPr lIns="0" tIns="0" rIns="0" bIns="0">
            <a:noAutofit/>
          </a:bodyPr>
          <a:lstStyle>
            <a:lvl1pPr>
              <a:buFontTx/>
              <a:buNone/>
              <a:defRPr sz="1700" b="1">
                <a:solidFill>
                  <a:schemeClr val="tx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itel 3">
            <a:extLst>
              <a:ext uri="{FF2B5EF4-FFF2-40B4-BE49-F238E27FC236}">
                <a16:creationId xmlns:a16="http://schemas.microsoft.com/office/drawing/2014/main" id="{7D9F37F2-48F5-4F38-8328-871C4009C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6000"/>
            <a:ext cx="8712000" cy="673129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F46B3380-E2CC-45B5-B197-A04725A317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799" y="1817758"/>
            <a:ext cx="5025973" cy="288000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11" name="Textplatzhalter 12">
            <a:extLst>
              <a:ext uri="{FF2B5EF4-FFF2-40B4-BE49-F238E27FC236}">
                <a16:creationId xmlns:a16="http://schemas.microsoft.com/office/drawing/2014/main" id="{0DF02A56-A070-4BF9-A43F-84C18BB155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799" y="2142759"/>
            <a:ext cx="5025973" cy="288000"/>
          </a:xfrm>
        </p:spPr>
        <p:txBody>
          <a:bodyPr>
            <a:normAutofit/>
          </a:bodyPr>
          <a:lstStyle>
            <a:lvl1pPr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Datum eingeben</a:t>
            </a:r>
          </a:p>
        </p:txBody>
      </p:sp>
    </p:spTree>
    <p:extLst>
      <p:ext uri="{BB962C8B-B14F-4D97-AF65-F5344CB8AC3E}">
        <p14:creationId xmlns:p14="http://schemas.microsoft.com/office/powerpoint/2010/main" val="3461136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Person, tragen enthält.&#10;&#10;Automatisch generierte Beschreibung">
            <a:extLst>
              <a:ext uri="{FF2B5EF4-FFF2-40B4-BE49-F238E27FC236}">
                <a16:creationId xmlns:a16="http://schemas.microsoft.com/office/drawing/2014/main" id="{F92B5DC8-F71B-72BE-B921-21C8820379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44445"/>
            <a:ext cx="12192000" cy="4213555"/>
          </a:xfrm>
          <a:prstGeom prst="rect">
            <a:avLst/>
          </a:prstGeom>
        </p:spPr>
      </p:pic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4E256AF2-CA8E-4826-A4A3-7D9BF98A4F48}"/>
              </a:ext>
            </a:extLst>
          </p:cNvPr>
          <p:cNvCxnSpPr/>
          <p:nvPr userDrawn="1"/>
        </p:nvCxnSpPr>
        <p:spPr>
          <a:xfrm>
            <a:off x="0" y="2638800"/>
            <a:ext cx="12192000" cy="0"/>
          </a:xfrm>
          <a:prstGeom prst="line">
            <a:avLst/>
          </a:prstGeom>
          <a:ln w="3810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7021E659-83A6-4A58-801C-78C89599A0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800" y="1260000"/>
            <a:ext cx="8712000" cy="288000"/>
          </a:xfrm>
        </p:spPr>
        <p:txBody>
          <a:bodyPr lIns="0" tIns="0" rIns="0" bIns="0">
            <a:noAutofit/>
          </a:bodyPr>
          <a:lstStyle>
            <a:lvl1pPr>
              <a:buFontTx/>
              <a:buNone/>
              <a:defRPr sz="1700" b="1">
                <a:solidFill>
                  <a:schemeClr val="tx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itel 3">
            <a:extLst>
              <a:ext uri="{FF2B5EF4-FFF2-40B4-BE49-F238E27FC236}">
                <a16:creationId xmlns:a16="http://schemas.microsoft.com/office/drawing/2014/main" id="{0A53955A-6A56-4193-9F3A-CA158E015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6000"/>
            <a:ext cx="8712000" cy="673129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1" name="Untertitel 2">
            <a:extLst>
              <a:ext uri="{FF2B5EF4-FFF2-40B4-BE49-F238E27FC236}">
                <a16:creationId xmlns:a16="http://schemas.microsoft.com/office/drawing/2014/main" id="{17B42EB7-09D5-44BD-98DC-A9716EED04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799" y="1817758"/>
            <a:ext cx="5025973" cy="288000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12" name="Textplatzhalter 12">
            <a:extLst>
              <a:ext uri="{FF2B5EF4-FFF2-40B4-BE49-F238E27FC236}">
                <a16:creationId xmlns:a16="http://schemas.microsoft.com/office/drawing/2014/main" id="{89896572-2A70-4CCB-918D-6541D2211A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799" y="2142759"/>
            <a:ext cx="5025973" cy="288000"/>
          </a:xfrm>
        </p:spPr>
        <p:txBody>
          <a:bodyPr>
            <a:normAutofit/>
          </a:bodyPr>
          <a:lstStyle>
            <a:lvl1pPr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Datum eingeben</a:t>
            </a:r>
          </a:p>
        </p:txBody>
      </p:sp>
      <p:pic>
        <p:nvPicPr>
          <p:cNvPr id="3" name="Grafik 2" descr="Ein Bild, das Person, tragen enthält.&#10;&#10;Automatisch generierte Beschreibung">
            <a:extLst>
              <a:ext uri="{FF2B5EF4-FFF2-40B4-BE49-F238E27FC236}">
                <a16:creationId xmlns:a16="http://schemas.microsoft.com/office/drawing/2014/main" id="{744455E6-408A-B2DA-463F-6068BE2D82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37705" y="-5749977"/>
            <a:ext cx="12192000" cy="421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8906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Bandage, Zubehör enthält.&#10;&#10;Automatisch generierte Beschreibung">
            <a:extLst>
              <a:ext uri="{FF2B5EF4-FFF2-40B4-BE49-F238E27FC236}">
                <a16:creationId xmlns:a16="http://schemas.microsoft.com/office/drawing/2014/main" id="{5510D979-FFDD-C0BE-A2D6-D2DDC9A826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44445"/>
            <a:ext cx="12192000" cy="4213555"/>
          </a:xfrm>
          <a:prstGeom prst="rect">
            <a:avLst/>
          </a:prstGeom>
        </p:spPr>
      </p:pic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4E256AF2-CA8E-4826-A4A3-7D9BF98A4F48}"/>
              </a:ext>
            </a:extLst>
          </p:cNvPr>
          <p:cNvCxnSpPr/>
          <p:nvPr userDrawn="1"/>
        </p:nvCxnSpPr>
        <p:spPr>
          <a:xfrm>
            <a:off x="0" y="2638800"/>
            <a:ext cx="12192000" cy="0"/>
          </a:xfrm>
          <a:prstGeom prst="line">
            <a:avLst/>
          </a:prstGeom>
          <a:ln w="3810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0ED52EF2-E30C-4B64-9BEA-EC065F02C5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800" y="1260000"/>
            <a:ext cx="8712000" cy="288000"/>
          </a:xfrm>
        </p:spPr>
        <p:txBody>
          <a:bodyPr lIns="0" tIns="0" rIns="0" bIns="0">
            <a:noAutofit/>
          </a:bodyPr>
          <a:lstStyle>
            <a:lvl1pPr>
              <a:buFontTx/>
              <a:buNone/>
              <a:defRPr sz="1700" b="1">
                <a:solidFill>
                  <a:schemeClr val="tx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itel 3">
            <a:extLst>
              <a:ext uri="{FF2B5EF4-FFF2-40B4-BE49-F238E27FC236}">
                <a16:creationId xmlns:a16="http://schemas.microsoft.com/office/drawing/2014/main" id="{2FFD0F3B-FFCC-4F27-97B6-8AB9F4F53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6000"/>
            <a:ext cx="8712000" cy="673129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3DD51506-9A33-4E5C-A1AB-9DD2989212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799" y="1817758"/>
            <a:ext cx="5025973" cy="288000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11" name="Textplatzhalter 12">
            <a:extLst>
              <a:ext uri="{FF2B5EF4-FFF2-40B4-BE49-F238E27FC236}">
                <a16:creationId xmlns:a16="http://schemas.microsoft.com/office/drawing/2014/main" id="{66E88A1C-44C2-42A6-A0D9-BDEC03C5BD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799" y="2142759"/>
            <a:ext cx="5025973" cy="288000"/>
          </a:xfrm>
        </p:spPr>
        <p:txBody>
          <a:bodyPr>
            <a:normAutofit/>
          </a:bodyPr>
          <a:lstStyle>
            <a:lvl1pPr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Datum eingeben</a:t>
            </a:r>
          </a:p>
        </p:txBody>
      </p:sp>
    </p:spTree>
    <p:extLst>
      <p:ext uri="{BB962C8B-B14F-4D97-AF65-F5344CB8AC3E}">
        <p14:creationId xmlns:p14="http://schemas.microsoft.com/office/powerpoint/2010/main" val="882856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Person enthält.&#10;&#10;Automatisch generierte Beschreibung">
            <a:extLst>
              <a:ext uri="{FF2B5EF4-FFF2-40B4-BE49-F238E27FC236}">
                <a16:creationId xmlns:a16="http://schemas.microsoft.com/office/drawing/2014/main" id="{5BE687AD-8A4E-B27F-3FB3-352C81C834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44445"/>
            <a:ext cx="12192000" cy="4213555"/>
          </a:xfrm>
          <a:prstGeom prst="rect">
            <a:avLst/>
          </a:prstGeom>
        </p:spPr>
      </p:pic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4E256AF2-CA8E-4826-A4A3-7D9BF98A4F48}"/>
              </a:ext>
            </a:extLst>
          </p:cNvPr>
          <p:cNvCxnSpPr/>
          <p:nvPr userDrawn="1"/>
        </p:nvCxnSpPr>
        <p:spPr>
          <a:xfrm>
            <a:off x="0" y="2638800"/>
            <a:ext cx="12192000" cy="0"/>
          </a:xfrm>
          <a:prstGeom prst="line">
            <a:avLst/>
          </a:prstGeom>
          <a:ln w="3810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74365745-E9D7-45EA-B0F3-5D2858BA2A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800" y="1260000"/>
            <a:ext cx="8712000" cy="288000"/>
          </a:xfrm>
        </p:spPr>
        <p:txBody>
          <a:bodyPr lIns="0" tIns="0" rIns="0" bIns="0">
            <a:noAutofit/>
          </a:bodyPr>
          <a:lstStyle>
            <a:lvl1pPr>
              <a:buFontTx/>
              <a:buNone/>
              <a:defRPr sz="1700" b="1">
                <a:solidFill>
                  <a:schemeClr val="tx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5" name="Titel 3">
            <a:extLst>
              <a:ext uri="{FF2B5EF4-FFF2-40B4-BE49-F238E27FC236}">
                <a16:creationId xmlns:a16="http://schemas.microsoft.com/office/drawing/2014/main" id="{F22ED392-CE80-4A34-8B46-28F291CED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6000"/>
            <a:ext cx="8712000" cy="673129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89AE7F76-6510-4EA3-A0DD-409FF8BEC4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799" y="1817758"/>
            <a:ext cx="5025973" cy="288000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11" name="Textplatzhalter 12">
            <a:extLst>
              <a:ext uri="{FF2B5EF4-FFF2-40B4-BE49-F238E27FC236}">
                <a16:creationId xmlns:a16="http://schemas.microsoft.com/office/drawing/2014/main" id="{A41CCF0C-E9D9-4156-AD2D-9A31D1BF4B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799" y="2142759"/>
            <a:ext cx="5025973" cy="288000"/>
          </a:xfrm>
        </p:spPr>
        <p:txBody>
          <a:bodyPr>
            <a:normAutofit/>
          </a:bodyPr>
          <a:lstStyle>
            <a:lvl1pPr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Datum eingeben</a:t>
            </a:r>
          </a:p>
        </p:txBody>
      </p:sp>
    </p:spTree>
    <p:extLst>
      <p:ext uri="{BB962C8B-B14F-4D97-AF65-F5344CB8AC3E}">
        <p14:creationId xmlns:p14="http://schemas.microsoft.com/office/powerpoint/2010/main" val="26446920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785E8BE7-1F74-93F0-3AA0-46FB9287B2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49965"/>
            <a:ext cx="12192000" cy="4208035"/>
          </a:xfrm>
          <a:prstGeom prst="rect">
            <a:avLst/>
          </a:prstGeom>
        </p:spPr>
      </p:pic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4E256AF2-CA8E-4826-A4A3-7D9BF98A4F48}"/>
              </a:ext>
            </a:extLst>
          </p:cNvPr>
          <p:cNvCxnSpPr/>
          <p:nvPr userDrawn="1"/>
        </p:nvCxnSpPr>
        <p:spPr>
          <a:xfrm>
            <a:off x="0" y="2638800"/>
            <a:ext cx="12192000" cy="0"/>
          </a:xfrm>
          <a:prstGeom prst="line">
            <a:avLst/>
          </a:prstGeom>
          <a:ln w="3810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4D3F7BEB-DE63-430C-9B8F-44641D36FD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800" y="1260000"/>
            <a:ext cx="8712000" cy="288000"/>
          </a:xfrm>
        </p:spPr>
        <p:txBody>
          <a:bodyPr lIns="0" tIns="0" rIns="0" bIns="0">
            <a:noAutofit/>
          </a:bodyPr>
          <a:lstStyle>
            <a:lvl1pPr>
              <a:buFontTx/>
              <a:buNone/>
              <a:defRPr sz="1700" b="1">
                <a:solidFill>
                  <a:schemeClr val="tx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itel 3">
            <a:extLst>
              <a:ext uri="{FF2B5EF4-FFF2-40B4-BE49-F238E27FC236}">
                <a16:creationId xmlns:a16="http://schemas.microsoft.com/office/drawing/2014/main" id="{56332857-3B3B-4DF5-9F8F-D019EEBB8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6000"/>
            <a:ext cx="8712000" cy="673129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18C93456-17EC-4D40-AEAB-C964F64294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799" y="1817758"/>
            <a:ext cx="5025973" cy="288000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11" name="Textplatzhalter 12">
            <a:extLst>
              <a:ext uri="{FF2B5EF4-FFF2-40B4-BE49-F238E27FC236}">
                <a16:creationId xmlns:a16="http://schemas.microsoft.com/office/drawing/2014/main" id="{B087A443-6CEA-4AAB-9A5A-4804263E52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799" y="2142759"/>
            <a:ext cx="5025973" cy="288000"/>
          </a:xfrm>
        </p:spPr>
        <p:txBody>
          <a:bodyPr>
            <a:normAutofit/>
          </a:bodyPr>
          <a:lstStyle>
            <a:lvl1pPr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Datum eingeben</a:t>
            </a:r>
          </a:p>
        </p:txBody>
      </p:sp>
    </p:spTree>
    <p:extLst>
      <p:ext uri="{BB962C8B-B14F-4D97-AF65-F5344CB8AC3E}">
        <p14:creationId xmlns:p14="http://schemas.microsoft.com/office/powerpoint/2010/main" val="3911641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FF53CE9-6825-73F6-E55D-033B1D0DC9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44445"/>
            <a:ext cx="12192000" cy="4213555"/>
          </a:xfrm>
          <a:prstGeom prst="rect">
            <a:avLst/>
          </a:prstGeom>
        </p:spPr>
      </p:pic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4E256AF2-CA8E-4826-A4A3-7D9BF98A4F48}"/>
              </a:ext>
            </a:extLst>
          </p:cNvPr>
          <p:cNvCxnSpPr/>
          <p:nvPr userDrawn="1"/>
        </p:nvCxnSpPr>
        <p:spPr>
          <a:xfrm>
            <a:off x="0" y="2638800"/>
            <a:ext cx="12192000" cy="0"/>
          </a:xfrm>
          <a:prstGeom prst="line">
            <a:avLst/>
          </a:prstGeom>
          <a:ln w="3810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4AC42DEB-462C-42EF-861B-201895A669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800" y="1260000"/>
            <a:ext cx="8712000" cy="288000"/>
          </a:xfrm>
        </p:spPr>
        <p:txBody>
          <a:bodyPr lIns="0" tIns="0" rIns="0" bIns="0">
            <a:noAutofit/>
          </a:bodyPr>
          <a:lstStyle>
            <a:lvl1pPr>
              <a:buFontTx/>
              <a:buNone/>
              <a:defRPr sz="1700" b="1">
                <a:solidFill>
                  <a:schemeClr val="tx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itel 3">
            <a:extLst>
              <a:ext uri="{FF2B5EF4-FFF2-40B4-BE49-F238E27FC236}">
                <a16:creationId xmlns:a16="http://schemas.microsoft.com/office/drawing/2014/main" id="{4581CC82-0960-4532-BFB6-EF4E1B2DF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6000"/>
            <a:ext cx="8712000" cy="673129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E0FB2900-00A9-4446-9FD9-25F7403CF6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799" y="1817758"/>
            <a:ext cx="5025973" cy="288000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11" name="Textplatzhalter 12">
            <a:extLst>
              <a:ext uri="{FF2B5EF4-FFF2-40B4-BE49-F238E27FC236}">
                <a16:creationId xmlns:a16="http://schemas.microsoft.com/office/drawing/2014/main" id="{5093D4F9-1B23-4F28-81A0-7916A52799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799" y="2142759"/>
            <a:ext cx="5025973" cy="288000"/>
          </a:xfrm>
        </p:spPr>
        <p:txBody>
          <a:bodyPr>
            <a:normAutofit/>
          </a:bodyPr>
          <a:lstStyle>
            <a:lvl1pPr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Datum eingeben</a:t>
            </a:r>
          </a:p>
        </p:txBody>
      </p:sp>
    </p:spTree>
    <p:extLst>
      <p:ext uri="{BB962C8B-B14F-4D97-AF65-F5344CB8AC3E}">
        <p14:creationId xmlns:p14="http://schemas.microsoft.com/office/powerpoint/2010/main" val="6354446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E795FE-9FB1-4782-B761-D1AC620FA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01813"/>
            <a:ext cx="10515600" cy="27606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4D9392A-5145-4B00-AD54-62240AB44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10BE1A7D-362F-48EC-A979-8A6DA18E96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Einführung in Bedarfsplanung und Sicherstellung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41503AFE-F050-4351-B0B6-9B8CAB4D50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467FBD-F717-4154-89AE-CAEE71A3280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80334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7773D2-3054-471D-8126-824F8EB3A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0000"/>
            <a:ext cx="10515600" cy="4392000"/>
          </a:xfrm>
        </p:spPr>
        <p:txBody>
          <a:bodyPr lIns="0" tIns="0" rIns="0" b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90580A98-30D8-406E-BA5B-56088BF78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441ECB2D-130F-4E14-951C-495B9F60E1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800" y="275083"/>
            <a:ext cx="8712000" cy="288000"/>
          </a:xfrm>
        </p:spPr>
        <p:txBody>
          <a:bodyPr vert="horz" wrap="square" lIns="0" tIns="0" rIns="0" bIns="0" rtlCol="0">
            <a:noAutofit/>
          </a:bodyPr>
          <a:lstStyle>
            <a:lvl1pPr>
              <a:defRPr lang="de-DE" b="1" dirty="0"/>
            </a:lvl1pPr>
          </a:lstStyle>
          <a:p>
            <a:pPr lvl="0">
              <a:buFontTx/>
            </a:pPr>
            <a:r>
              <a:rPr lang="de-DE"/>
              <a:t>Mastertextformat bearbeiten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43D2EF7-FABD-44CB-AA2F-DDF6FD6384D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0D0DAFE-AEF3-47B1-8BAB-DE9315DF197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Einführung in Bedarfsplanung und Sicherstellung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27A8F6D-099F-433F-97DB-9CDC8F0211A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D467FBD-F717-4154-89AE-CAEE71A3280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9649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Gebäude enthält.&#10;&#10;Automatisch generierte Beschreibung">
            <a:extLst>
              <a:ext uri="{FF2B5EF4-FFF2-40B4-BE49-F238E27FC236}">
                <a16:creationId xmlns:a16="http://schemas.microsoft.com/office/drawing/2014/main" id="{C5392DDD-154F-3CFA-FC96-C07140C6BD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49965"/>
            <a:ext cx="12192000" cy="4208035"/>
          </a:xfrm>
          <a:prstGeom prst="rect">
            <a:avLst/>
          </a:prstGeom>
        </p:spPr>
      </p:pic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4E256AF2-CA8E-4826-A4A3-7D9BF98A4F48}"/>
              </a:ext>
            </a:extLst>
          </p:cNvPr>
          <p:cNvCxnSpPr/>
          <p:nvPr userDrawn="1"/>
        </p:nvCxnSpPr>
        <p:spPr>
          <a:xfrm>
            <a:off x="0" y="2638800"/>
            <a:ext cx="12192000" cy="0"/>
          </a:xfrm>
          <a:prstGeom prst="line">
            <a:avLst/>
          </a:prstGeom>
          <a:ln w="3810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3AA7509E-6919-47D2-91A3-FFEB949E81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800" y="1260000"/>
            <a:ext cx="8712000" cy="288000"/>
          </a:xfrm>
        </p:spPr>
        <p:txBody>
          <a:bodyPr lIns="0" tIns="0" rIns="0" bIns="0">
            <a:noAutofit/>
          </a:bodyPr>
          <a:lstStyle>
            <a:lvl1pPr>
              <a:buFontTx/>
              <a:buNone/>
              <a:defRPr sz="1700" b="1">
                <a:solidFill>
                  <a:schemeClr val="tx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8749367-78AA-444C-B5A2-C7E74F3F4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AABAF717-AAF2-4A36-841E-411CDAE7F0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799" y="1817758"/>
            <a:ext cx="5025973" cy="288000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11" name="Textplatzhalter 12">
            <a:extLst>
              <a:ext uri="{FF2B5EF4-FFF2-40B4-BE49-F238E27FC236}">
                <a16:creationId xmlns:a16="http://schemas.microsoft.com/office/drawing/2014/main" id="{59A2A479-A99E-49F3-93ED-3663C20A4B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799" y="2142759"/>
            <a:ext cx="5025973" cy="288000"/>
          </a:xfrm>
        </p:spPr>
        <p:txBody>
          <a:bodyPr>
            <a:normAutofit/>
          </a:bodyPr>
          <a:lstStyle>
            <a:lvl1pPr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Datum eingeben</a:t>
            </a:r>
          </a:p>
        </p:txBody>
      </p:sp>
    </p:spTree>
    <p:extLst>
      <p:ext uri="{BB962C8B-B14F-4D97-AF65-F5344CB8AC3E}">
        <p14:creationId xmlns:p14="http://schemas.microsoft.com/office/powerpoint/2010/main" val="14699291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90580A98-30D8-406E-BA5B-56088BF78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F31547BF-87BD-406C-B421-B4F4D117FD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589C5E36-EBF5-4663-8CD2-2E84FDD7A02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Einführung in Bedarfsplanung und Sicherstellung</a:t>
            </a:r>
            <a:endParaRPr lang="de-DE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B988E5FC-8ACC-4453-BF39-D9A8A11D5E9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D467FBD-F717-4154-89AE-CAEE71A3280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6C4DFCCF-6AFB-4456-8FA4-3C63426973B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38800" y="1800000"/>
            <a:ext cx="10512000" cy="4392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824D4AEC-096A-4B37-A130-C431B06AC8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800" y="275083"/>
            <a:ext cx="8712000" cy="288000"/>
          </a:xfrm>
        </p:spPr>
        <p:txBody>
          <a:bodyPr vert="horz" wrap="square" lIns="0" tIns="0" rIns="0" bIns="0" rtlCol="0">
            <a:noAutofit/>
          </a:bodyPr>
          <a:lstStyle>
            <a:lvl1pPr>
              <a:defRPr lang="de-DE" b="1" dirty="0"/>
            </a:lvl1pPr>
          </a:lstStyle>
          <a:p>
            <a:pPr lvl="0">
              <a:buFontTx/>
            </a:pPr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864289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30C56FC7-BD66-47DF-A69C-567B2EBDC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1F9F89A-2E80-4446-9EEE-12886AEA2CD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189E2F12-CBE5-436A-AD3B-617DBA8AB3E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Einführung in Bedarfsplanung und Sicherstellung</a:t>
            </a:r>
            <a:endParaRPr lang="de-DE" dirty="0"/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3A6449C3-D86D-4737-8A3D-88E4432A252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D467FBD-F717-4154-89AE-CAEE71A3280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3CB7E843-B0F6-4A35-954D-8F42DF2CDDA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38800" y="1800000"/>
            <a:ext cx="5130000" cy="4392000"/>
          </a:xfrm>
        </p:spPr>
        <p:txBody>
          <a:bodyPr lIns="0" tIns="0" rIns="0" b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3A5AE308-9FE9-4DA6-99F0-D36AFEAA464D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241200" y="1800000"/>
            <a:ext cx="5130000" cy="4392000"/>
          </a:xfrm>
        </p:spPr>
        <p:txBody>
          <a:bodyPr lIns="0" tIns="0" rIns="0" b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F40B4B5D-A391-4482-AB0F-E89BCDF45F2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8800" y="275083"/>
            <a:ext cx="8712000" cy="288000"/>
          </a:xfrm>
        </p:spPr>
        <p:txBody>
          <a:bodyPr vert="horz" wrap="square" lIns="0" tIns="0" rIns="0" bIns="0" rtlCol="0">
            <a:noAutofit/>
          </a:bodyPr>
          <a:lstStyle>
            <a:lvl1pPr>
              <a:defRPr lang="de-DE" b="1" dirty="0"/>
            </a:lvl1pPr>
          </a:lstStyle>
          <a:p>
            <a:pPr lvl="0">
              <a:buFontTx/>
            </a:pPr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448253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30C56FC7-BD66-47DF-A69C-567B2EBDC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1F9F89A-2E80-4446-9EEE-12886AEA2CD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189E2F12-CBE5-436A-AD3B-617DBA8AB3E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Einführung in Bedarfsplanung und Sicherstellung</a:t>
            </a:r>
            <a:endParaRPr lang="de-DE" dirty="0"/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3A6449C3-D86D-4737-8A3D-88E4432A252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D467FBD-F717-4154-89AE-CAEE71A3280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3CB7E843-B0F6-4A35-954D-8F42DF2CDDA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38799" y="1800000"/>
            <a:ext cx="3333600" cy="4392000"/>
          </a:xfrm>
        </p:spPr>
        <p:txBody>
          <a:bodyPr lIns="0" tIns="0" rIns="0" b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DCE9AFCA-9263-4266-9F25-FB9A1FD980A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434262" y="1800000"/>
            <a:ext cx="3333600" cy="4392000"/>
          </a:xfrm>
        </p:spPr>
        <p:txBody>
          <a:bodyPr lIns="0" tIns="0" rIns="0" b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7E212782-2F8D-4E50-8A88-BB4EE0ED173A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8029725" y="1800000"/>
            <a:ext cx="3333600" cy="4392000"/>
          </a:xfrm>
        </p:spPr>
        <p:txBody>
          <a:bodyPr lIns="0" tIns="0" rIns="0" b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6EABDD69-DF6B-4D9E-898E-2892B85E56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800" y="275083"/>
            <a:ext cx="8712000" cy="288000"/>
          </a:xfrm>
        </p:spPr>
        <p:txBody>
          <a:bodyPr vert="horz" wrap="square" lIns="0" tIns="0" rIns="0" bIns="0" rtlCol="0">
            <a:noAutofit/>
          </a:bodyPr>
          <a:lstStyle>
            <a:lvl1pPr>
              <a:defRPr lang="de-DE" b="1" dirty="0"/>
            </a:lvl1pPr>
          </a:lstStyle>
          <a:p>
            <a:pPr lvl="0">
              <a:buFontTx/>
            </a:pPr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873695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1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3CB7E843-B0F6-4A35-954D-8F42DF2CDDA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38798" y="1800000"/>
            <a:ext cx="6929063" cy="4392000"/>
          </a:xfrm>
        </p:spPr>
        <p:txBody>
          <a:bodyPr lIns="0" tIns="0" rIns="0" b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0C56FC7-BD66-47DF-A69C-567B2EBDC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1F9F89A-2E80-4446-9EEE-12886AEA2CD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189E2F12-CBE5-436A-AD3B-617DBA8AB3E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Einführung in Bedarfsplanung und Sicherstellung</a:t>
            </a:r>
            <a:endParaRPr lang="de-DE" dirty="0"/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3A6449C3-D86D-4737-8A3D-88E4432A252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D467FBD-F717-4154-89AE-CAEE71A3280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7E212782-2F8D-4E50-8A88-BB4EE0ED173A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8029725" y="1800000"/>
            <a:ext cx="3333600" cy="4392000"/>
          </a:xfrm>
        </p:spPr>
        <p:txBody>
          <a:bodyPr lIns="0" tIns="0" rIns="0" b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6EABDD69-DF6B-4D9E-898E-2892B85E56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800" y="275083"/>
            <a:ext cx="8712000" cy="288000"/>
          </a:xfrm>
        </p:spPr>
        <p:txBody>
          <a:bodyPr vert="horz" wrap="square" lIns="0" tIns="0" rIns="0" bIns="0" rtlCol="0">
            <a:noAutofit/>
          </a:bodyPr>
          <a:lstStyle>
            <a:lvl1pPr>
              <a:defRPr lang="de-DE" b="1" dirty="0"/>
            </a:lvl1pPr>
          </a:lstStyle>
          <a:p>
            <a:pPr lvl="0">
              <a:buFontTx/>
            </a:pPr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429481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30C56FC7-BD66-47DF-A69C-567B2EBDC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1F9F89A-2E80-4446-9EEE-12886AEA2CD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189E2F12-CBE5-436A-AD3B-617DBA8AB3E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Einführung in Bedarfsplanung und Sicherstellung</a:t>
            </a:r>
            <a:endParaRPr lang="de-DE" dirty="0"/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3A6449C3-D86D-4737-8A3D-88E4432A252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D467FBD-F717-4154-89AE-CAEE71A3280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48272753-98B7-4EBD-A73F-FC7E516D7108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38800" y="1809244"/>
            <a:ext cx="5130000" cy="2052000"/>
          </a:xfrm>
        </p:spPr>
        <p:txBody>
          <a:bodyPr lIns="0" tIns="0" rIns="0" b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3D8CB01F-1A8C-44B8-A9CD-17CB13DC4869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241200" y="1809244"/>
            <a:ext cx="5130000" cy="2052000"/>
          </a:xfrm>
        </p:spPr>
        <p:txBody>
          <a:bodyPr lIns="0" tIns="0" rIns="0" b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B1E251B7-6DD3-4DEF-A01E-12B17B6DD178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838800" y="4135928"/>
            <a:ext cx="5130000" cy="2052000"/>
          </a:xfrm>
        </p:spPr>
        <p:txBody>
          <a:bodyPr lIns="0" tIns="0" rIns="0" b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8" name="Inhaltsplatzhalter 2">
            <a:extLst>
              <a:ext uri="{FF2B5EF4-FFF2-40B4-BE49-F238E27FC236}">
                <a16:creationId xmlns:a16="http://schemas.microsoft.com/office/drawing/2014/main" id="{2A79365C-36DF-4868-9D2D-73360DA4B079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41200" y="4135928"/>
            <a:ext cx="5130000" cy="2052000"/>
          </a:xfrm>
        </p:spPr>
        <p:txBody>
          <a:bodyPr lIns="0" tIns="0" rIns="0" b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6" name="Textplatzhalter 7">
            <a:extLst>
              <a:ext uri="{FF2B5EF4-FFF2-40B4-BE49-F238E27FC236}">
                <a16:creationId xmlns:a16="http://schemas.microsoft.com/office/drawing/2014/main" id="{4C0C8DD6-893C-4CD5-BE17-01FC2BBCDC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800" y="275083"/>
            <a:ext cx="8712000" cy="288000"/>
          </a:xfrm>
        </p:spPr>
        <p:txBody>
          <a:bodyPr vert="horz" wrap="square" lIns="0" tIns="0" rIns="0" bIns="0" rtlCol="0">
            <a:noAutofit/>
          </a:bodyPr>
          <a:lstStyle>
            <a:lvl1pPr>
              <a:defRPr lang="de-DE" b="1" dirty="0"/>
            </a:lvl1pPr>
          </a:lstStyle>
          <a:p>
            <a:pPr lvl="0">
              <a:buFontTx/>
            </a:pPr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003001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30C56FC7-BD66-47DF-A69C-567B2EBDC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1F9F89A-2E80-4446-9EEE-12886AEA2CD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189E2F12-CBE5-436A-AD3B-617DBA8AB3E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Einführung in Bedarfsplanung und Sicherstellung</a:t>
            </a:r>
            <a:endParaRPr lang="de-DE" dirty="0"/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3A6449C3-D86D-4737-8A3D-88E4432A252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D467FBD-F717-4154-89AE-CAEE71A3280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3CB7E843-B0F6-4A35-954D-8F42DF2CDDA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38799" y="1800000"/>
            <a:ext cx="3333600" cy="2052000"/>
          </a:xfrm>
        </p:spPr>
        <p:txBody>
          <a:bodyPr lIns="0" tIns="0" rIns="0" b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DCE9AFCA-9263-4266-9F25-FB9A1FD980A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434262" y="1800000"/>
            <a:ext cx="3333600" cy="2052000"/>
          </a:xfrm>
        </p:spPr>
        <p:txBody>
          <a:bodyPr lIns="0" tIns="0" rIns="0" b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7E212782-2F8D-4E50-8A88-BB4EE0ED173A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8029725" y="1800000"/>
            <a:ext cx="3333600" cy="2052000"/>
          </a:xfrm>
        </p:spPr>
        <p:txBody>
          <a:bodyPr lIns="0" tIns="0" rIns="0" b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29160D3F-391B-4A2B-A5F2-709467549016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838799" y="4142120"/>
            <a:ext cx="3333600" cy="2052000"/>
          </a:xfrm>
        </p:spPr>
        <p:txBody>
          <a:bodyPr lIns="0" tIns="0" rIns="0" b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A83AB23C-0FC5-4D04-BCDC-DDCF62F27A05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4434262" y="4142120"/>
            <a:ext cx="3333600" cy="2052000"/>
          </a:xfrm>
        </p:spPr>
        <p:txBody>
          <a:bodyPr lIns="0" tIns="0" rIns="0" b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C5E54381-B36D-4CC4-9418-036ECFC35FD1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8029725" y="4142120"/>
            <a:ext cx="3333600" cy="2052000"/>
          </a:xfrm>
        </p:spPr>
        <p:txBody>
          <a:bodyPr lIns="0" tIns="0" rIns="0" b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8" name="Textplatzhalter 7">
            <a:extLst>
              <a:ext uri="{FF2B5EF4-FFF2-40B4-BE49-F238E27FC236}">
                <a16:creationId xmlns:a16="http://schemas.microsoft.com/office/drawing/2014/main" id="{3E6567D3-F55A-4260-BFAD-40F12FD8E7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800" y="275083"/>
            <a:ext cx="8712000" cy="288000"/>
          </a:xfrm>
        </p:spPr>
        <p:txBody>
          <a:bodyPr vert="horz" wrap="square" lIns="0" tIns="0" rIns="0" bIns="0" rtlCol="0">
            <a:noAutofit/>
          </a:bodyPr>
          <a:lstStyle>
            <a:lvl1pPr>
              <a:defRPr lang="de-DE" b="1" dirty="0"/>
            </a:lvl1pPr>
          </a:lstStyle>
          <a:p>
            <a:pPr lvl="0">
              <a:buFontTx/>
            </a:pPr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442971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 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30C56FC7-BD66-47DF-A69C-567B2EBDC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1F9F89A-2E80-4446-9EEE-12886AEA2CD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189E2F12-CBE5-436A-AD3B-617DBA8AB3E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Einführung in Bedarfsplanung und Sicherstellung</a:t>
            </a:r>
            <a:endParaRPr lang="de-DE" dirty="0"/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3A6449C3-D86D-4737-8A3D-88E4432A252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D467FBD-F717-4154-89AE-CAEE71A3280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3CB7E843-B0F6-4A35-954D-8F42DF2CDDA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38800" y="1800000"/>
            <a:ext cx="5040000" cy="4392000"/>
          </a:xfrm>
        </p:spPr>
        <p:txBody>
          <a:bodyPr lIns="0" tIns="0" rIns="0" b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6944ED0-159A-4EEE-ADED-AA0D6445ED2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36000" y="1800000"/>
            <a:ext cx="5040000" cy="4392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2B975EE6-A2A7-42E4-AF96-982914F203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800" y="275083"/>
            <a:ext cx="8712000" cy="288000"/>
          </a:xfrm>
        </p:spPr>
        <p:txBody>
          <a:bodyPr vert="horz" wrap="square" lIns="0" tIns="0" rIns="0" bIns="0" rtlCol="0">
            <a:noAutofit/>
          </a:bodyPr>
          <a:lstStyle>
            <a:lvl1pPr>
              <a:defRPr lang="de-DE" b="1" dirty="0"/>
            </a:lvl1pPr>
          </a:lstStyle>
          <a:p>
            <a:pPr lvl="0">
              <a:buFontTx/>
            </a:pPr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81876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 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30C56FC7-BD66-47DF-A69C-567B2EBDC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1F9F89A-2E80-4446-9EEE-12886AEA2CD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189E2F12-CBE5-436A-AD3B-617DBA8AB3E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Einführung in Bedarfsplanung und Sicherstellung</a:t>
            </a:r>
            <a:endParaRPr lang="de-DE" dirty="0"/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3A6449C3-D86D-4737-8A3D-88E4432A252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D467FBD-F717-4154-89AE-CAEE71A3280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3CB7E843-B0F6-4A35-954D-8F42DF2CDDA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336000" y="1800000"/>
            <a:ext cx="5040000" cy="4392000"/>
          </a:xfrm>
        </p:spPr>
        <p:txBody>
          <a:bodyPr lIns="0" tIns="0" rIns="0" b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6944ED0-159A-4EEE-ADED-AA0D6445ED2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38800" y="1800000"/>
            <a:ext cx="5040000" cy="4392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F3706E7B-5A15-4764-A59F-66F0BABEE4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800" y="275083"/>
            <a:ext cx="8712000" cy="288000"/>
          </a:xfrm>
        </p:spPr>
        <p:txBody>
          <a:bodyPr vert="horz" wrap="square" lIns="0" tIns="0" rIns="0" bIns="0" rtlCol="0">
            <a:noAutofit/>
          </a:bodyPr>
          <a:lstStyle>
            <a:lvl1pPr>
              <a:defRPr lang="de-DE" b="1" dirty="0"/>
            </a:lvl1pPr>
          </a:lstStyle>
          <a:p>
            <a:pPr lvl="0">
              <a:buFontTx/>
            </a:pPr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902852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halte und 2 Bild 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1F9F89A-2E80-4446-9EEE-12886AEA2CD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189E2F12-CBE5-436A-AD3B-617DBA8AB3E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Einführung in Bedarfsplanung und Sicherstellung</a:t>
            </a:r>
            <a:endParaRPr lang="de-DE" dirty="0"/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3A6449C3-D86D-4737-8A3D-88E4432A252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D467FBD-F717-4154-89AE-CAEE71A3280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3D8CB01F-1A8C-44B8-A9CD-17CB13DC4869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241200" y="1800000"/>
            <a:ext cx="5130000" cy="2052000"/>
          </a:xfrm>
        </p:spPr>
        <p:txBody>
          <a:bodyPr lIns="0" tIns="0" rIns="0" b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8" name="Inhaltsplatzhalter 2">
            <a:extLst>
              <a:ext uri="{FF2B5EF4-FFF2-40B4-BE49-F238E27FC236}">
                <a16:creationId xmlns:a16="http://schemas.microsoft.com/office/drawing/2014/main" id="{2A79365C-36DF-4868-9D2D-73360DA4B079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41200" y="4136312"/>
            <a:ext cx="5130000" cy="2052000"/>
          </a:xfrm>
        </p:spPr>
        <p:txBody>
          <a:bodyPr lIns="0" tIns="0" rIns="0" b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7DA9679-EA7B-4999-A799-57B0578228E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38200" y="1800000"/>
            <a:ext cx="5130000" cy="2052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6" name="Bildplatzhalter 2">
            <a:extLst>
              <a:ext uri="{FF2B5EF4-FFF2-40B4-BE49-F238E27FC236}">
                <a16:creationId xmlns:a16="http://schemas.microsoft.com/office/drawing/2014/main" id="{791A08D3-74D4-47A4-BCE5-8A7D890A08F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38200" y="4137855"/>
            <a:ext cx="5130000" cy="2052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5822FA84-18E5-4362-B186-6B07FEDFA7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800" y="275083"/>
            <a:ext cx="8712000" cy="288000"/>
          </a:xfrm>
        </p:spPr>
        <p:txBody>
          <a:bodyPr vert="horz" wrap="square" lIns="0" tIns="0" rIns="0" bIns="0" rtlCol="0">
            <a:noAutofit/>
          </a:bodyPr>
          <a:lstStyle>
            <a:lvl1pPr>
              <a:defRPr lang="de-DE" b="1" dirty="0"/>
            </a:lvl1pPr>
          </a:lstStyle>
          <a:p>
            <a:pPr lvl="0">
              <a:buFontTx/>
            </a:pPr>
            <a:r>
              <a:rPr lang="de-DE"/>
              <a:t>Mastertextformat bearbeiten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42C8179-34BE-4657-8001-9A3D2A5A4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756379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halte und 2 Bild 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30C56FC7-BD66-47DF-A69C-567B2EBDC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1F9F89A-2E80-4446-9EEE-12886AEA2CD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189E2F12-CBE5-436A-AD3B-617DBA8AB3E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Einführung in Bedarfsplanung und Sicherstellung</a:t>
            </a:r>
            <a:endParaRPr lang="de-DE" dirty="0"/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3A6449C3-D86D-4737-8A3D-88E4432A252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D467FBD-F717-4154-89AE-CAEE71A3280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3CB7E843-B0F6-4A35-954D-8F42DF2CDDA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38800" y="1800000"/>
            <a:ext cx="5130000" cy="2052000"/>
          </a:xfrm>
        </p:spPr>
        <p:txBody>
          <a:bodyPr lIns="0" tIns="0" rIns="0" b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9B36AE4B-3B52-48F2-9EB9-9A56BC2A5D95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838800" y="4136965"/>
            <a:ext cx="5130000" cy="2052000"/>
          </a:xfrm>
        </p:spPr>
        <p:txBody>
          <a:bodyPr lIns="0" tIns="0" rIns="0" b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9" name="Bildplatzhalter 2">
            <a:extLst>
              <a:ext uri="{FF2B5EF4-FFF2-40B4-BE49-F238E27FC236}">
                <a16:creationId xmlns:a16="http://schemas.microsoft.com/office/drawing/2014/main" id="{595000DD-C94C-4967-B5D2-5957D31AA61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33139" y="1800000"/>
            <a:ext cx="5130000" cy="2052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0" name="Bildplatzhalter 2">
            <a:extLst>
              <a:ext uri="{FF2B5EF4-FFF2-40B4-BE49-F238E27FC236}">
                <a16:creationId xmlns:a16="http://schemas.microsoft.com/office/drawing/2014/main" id="{AC412818-A76D-48F5-B341-9147EB4B6A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233139" y="4138508"/>
            <a:ext cx="5130000" cy="2052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BECECE83-01BF-41F3-AE21-1ACB2C9180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800" y="275083"/>
            <a:ext cx="8712000" cy="288000"/>
          </a:xfrm>
        </p:spPr>
        <p:txBody>
          <a:bodyPr vert="horz" wrap="square" lIns="0" tIns="0" rIns="0" bIns="0" rtlCol="0">
            <a:noAutofit/>
          </a:bodyPr>
          <a:lstStyle>
            <a:lvl1pPr>
              <a:defRPr lang="de-DE" b="1" dirty="0"/>
            </a:lvl1pPr>
          </a:lstStyle>
          <a:p>
            <a:pPr lvl="0">
              <a:buFontTx/>
            </a:pPr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44701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082FCA0-5855-639A-ED69-63C80413A2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49965"/>
            <a:ext cx="12192000" cy="4208035"/>
          </a:xfrm>
          <a:prstGeom prst="rect">
            <a:avLst/>
          </a:prstGeom>
        </p:spPr>
      </p:pic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4E256AF2-CA8E-4826-A4A3-7D9BF98A4F48}"/>
              </a:ext>
            </a:extLst>
          </p:cNvPr>
          <p:cNvCxnSpPr/>
          <p:nvPr userDrawn="1"/>
        </p:nvCxnSpPr>
        <p:spPr>
          <a:xfrm>
            <a:off x="0" y="2638800"/>
            <a:ext cx="12192000" cy="0"/>
          </a:xfrm>
          <a:prstGeom prst="line">
            <a:avLst/>
          </a:prstGeom>
          <a:ln w="3810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D9741C13-DCBA-480E-B4AD-A1BCB6D378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800" y="1260000"/>
            <a:ext cx="8712000" cy="288000"/>
          </a:xfrm>
        </p:spPr>
        <p:txBody>
          <a:bodyPr lIns="0" tIns="0" rIns="0" bIns="0">
            <a:noAutofit/>
          </a:bodyPr>
          <a:lstStyle>
            <a:lvl1pPr>
              <a:buFontTx/>
              <a:buNone/>
              <a:defRPr sz="1700" b="1">
                <a:solidFill>
                  <a:schemeClr val="tx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itel 3">
            <a:extLst>
              <a:ext uri="{FF2B5EF4-FFF2-40B4-BE49-F238E27FC236}">
                <a16:creationId xmlns:a16="http://schemas.microsoft.com/office/drawing/2014/main" id="{B4F8BFC6-4341-4F11-8155-B011E04D3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6000"/>
            <a:ext cx="8712000" cy="673129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2D798DF5-69E3-4CC8-9BB4-99E7B38D63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799" y="1817758"/>
            <a:ext cx="5025973" cy="288000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11" name="Textplatzhalter 12">
            <a:extLst>
              <a:ext uri="{FF2B5EF4-FFF2-40B4-BE49-F238E27FC236}">
                <a16:creationId xmlns:a16="http://schemas.microsoft.com/office/drawing/2014/main" id="{19A9C08A-4927-41C3-8B75-690028E671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799" y="2142759"/>
            <a:ext cx="5025973" cy="288000"/>
          </a:xfrm>
        </p:spPr>
        <p:txBody>
          <a:bodyPr>
            <a:normAutofit/>
          </a:bodyPr>
          <a:lstStyle>
            <a:lvl1pPr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Datum eingeben</a:t>
            </a:r>
          </a:p>
        </p:txBody>
      </p:sp>
    </p:spTree>
    <p:extLst>
      <p:ext uri="{BB962C8B-B14F-4D97-AF65-F5344CB8AC3E}">
        <p14:creationId xmlns:p14="http://schemas.microsoft.com/office/powerpoint/2010/main" val="37334682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nhalte und 3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30C56FC7-BD66-47DF-A69C-567B2EBDC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1F9F89A-2E80-4446-9EEE-12886AEA2CD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189E2F12-CBE5-436A-AD3B-617DBA8AB3E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Einführung in Bedarfsplanung und Sicherstellung</a:t>
            </a:r>
            <a:endParaRPr lang="de-DE" dirty="0"/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3A6449C3-D86D-4737-8A3D-88E4432A252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D467FBD-F717-4154-89AE-CAEE71A3280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29160D3F-391B-4A2B-A5F2-709467549016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838799" y="4142812"/>
            <a:ext cx="3333600" cy="2052000"/>
          </a:xfrm>
        </p:spPr>
        <p:txBody>
          <a:bodyPr lIns="0" tIns="0" rIns="0" b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A83AB23C-0FC5-4D04-BCDC-DDCF62F27A05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4434262" y="4142812"/>
            <a:ext cx="3333600" cy="2052000"/>
          </a:xfrm>
        </p:spPr>
        <p:txBody>
          <a:bodyPr lIns="0" tIns="0" rIns="0" b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C5E54381-B36D-4CC4-9418-036ECFC35FD1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8029725" y="4142812"/>
            <a:ext cx="3333600" cy="2052000"/>
          </a:xfrm>
        </p:spPr>
        <p:txBody>
          <a:bodyPr lIns="0" tIns="0" rIns="0" b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95D01E4-E28D-4430-9051-C8BEC876E7A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45331" y="1800000"/>
            <a:ext cx="3333600" cy="2052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8" name="Bildplatzhalter 2">
            <a:extLst>
              <a:ext uri="{FF2B5EF4-FFF2-40B4-BE49-F238E27FC236}">
                <a16:creationId xmlns:a16="http://schemas.microsoft.com/office/drawing/2014/main" id="{62D6BB8C-E3BF-436E-B248-3E2C693E0CB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429200" y="1800000"/>
            <a:ext cx="3333600" cy="2052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9" name="Bildplatzhalter 2">
            <a:extLst>
              <a:ext uri="{FF2B5EF4-FFF2-40B4-BE49-F238E27FC236}">
                <a16:creationId xmlns:a16="http://schemas.microsoft.com/office/drawing/2014/main" id="{1284674B-9BBF-46EC-8B98-55DAA31F62C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013069" y="1800000"/>
            <a:ext cx="3333600" cy="2052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6" name="Textplatzhalter 7">
            <a:extLst>
              <a:ext uri="{FF2B5EF4-FFF2-40B4-BE49-F238E27FC236}">
                <a16:creationId xmlns:a16="http://schemas.microsoft.com/office/drawing/2014/main" id="{057E4654-DF96-4DA5-8600-44E6178CEB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800" y="275083"/>
            <a:ext cx="8712000" cy="288000"/>
          </a:xfrm>
        </p:spPr>
        <p:txBody>
          <a:bodyPr vert="horz" wrap="square" lIns="0" tIns="0" rIns="0" bIns="0" rtlCol="0">
            <a:noAutofit/>
          </a:bodyPr>
          <a:lstStyle>
            <a:lvl1pPr>
              <a:defRPr lang="de-DE" b="1" dirty="0"/>
            </a:lvl1pPr>
          </a:lstStyle>
          <a:p>
            <a:pPr lvl="0">
              <a:buFontTx/>
            </a:pPr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907100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A2DBE87-DA5F-4987-861E-0418FAD7BB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00000"/>
            <a:ext cx="5157787" cy="337956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E3A2139-AFB1-4407-BE85-ED7FB65EEF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227280"/>
            <a:ext cx="5157787" cy="3960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572859F-EC82-44E2-9E86-EA3F9F457E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00000"/>
            <a:ext cx="5183188" cy="337956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6427C40-2A0C-48A9-97A9-9A9DC94586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27280"/>
            <a:ext cx="5183188" cy="3960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692FBA32-F300-4A9F-98F7-AC3191716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6" name="Datumsplatzhalter 15">
            <a:extLst>
              <a:ext uri="{FF2B5EF4-FFF2-40B4-BE49-F238E27FC236}">
                <a16:creationId xmlns:a16="http://schemas.microsoft.com/office/drawing/2014/main" id="{2AD11ABF-C474-46F4-BB8D-24161B043C2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7" name="Fußzeilenplatzhalter 16">
            <a:extLst>
              <a:ext uri="{FF2B5EF4-FFF2-40B4-BE49-F238E27FC236}">
                <a16:creationId xmlns:a16="http://schemas.microsoft.com/office/drawing/2014/main" id="{A5E29E17-5E86-4420-A9F9-195166BE7AD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Einführung in Bedarfsplanung und Sicherstellung</a:t>
            </a:r>
            <a:endParaRPr lang="de-DE" dirty="0"/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39CC79DA-4061-49B1-A0E2-749CE1CD214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D467FBD-F717-4154-89AE-CAEE71A3280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974F2D5E-F9A5-4983-A2AB-E6E2013058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800" y="275083"/>
            <a:ext cx="8712000" cy="288000"/>
          </a:xfrm>
        </p:spPr>
        <p:txBody>
          <a:bodyPr vert="horz" wrap="square" lIns="0" tIns="0" rIns="0" bIns="0" rtlCol="0">
            <a:noAutofit/>
          </a:bodyPr>
          <a:lstStyle>
            <a:lvl1pPr>
              <a:defRPr lang="de-DE" b="1" dirty="0"/>
            </a:lvl1pPr>
          </a:lstStyle>
          <a:p>
            <a:pPr lvl="0">
              <a:buFontTx/>
            </a:pPr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98287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3F6E29-5BDF-4E7D-88F3-D9586FF94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7EF63B8-D280-4966-8F37-843240144B2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3BD77102-52E1-4023-B060-609112E3520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Einführung in Bedarfsplanung und Sicherstellung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AC8DFAEF-C0EC-413F-8A82-6925434F3E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D467FBD-F717-4154-89AE-CAEE71A3280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FA74AD83-305B-4D26-97FB-936C702694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800" y="275083"/>
            <a:ext cx="8712000" cy="288000"/>
          </a:xfrm>
        </p:spPr>
        <p:txBody>
          <a:bodyPr vert="horz" wrap="square" lIns="0" tIns="0" rIns="0" bIns="0" rtlCol="0">
            <a:noAutofit/>
          </a:bodyPr>
          <a:lstStyle>
            <a:lvl1pPr>
              <a:defRPr lang="de-DE" b="1" dirty="0"/>
            </a:lvl1pPr>
          </a:lstStyle>
          <a:p>
            <a:pPr lvl="0">
              <a:buFontTx/>
            </a:pPr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640972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9FC9750-2390-48C4-81AF-1C7BF914F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59C104D-36BD-49B3-8EED-DE7AC131C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Einführung in Bedarfsplanung und Sicherstellung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E25E878-80A2-4B18-90A1-02ECF66B8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67FBD-F717-4154-89AE-CAEE71A3280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02847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1634" y="381000"/>
            <a:ext cx="9395884" cy="4572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791633" y="1087438"/>
            <a:ext cx="4699000" cy="474186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693833" y="1087438"/>
            <a:ext cx="4699000" cy="474186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59881004"/>
      </p:ext>
    </p:extLst>
  </p:cSld>
  <p:clrMapOvr>
    <a:masterClrMapping/>
  </p:clrMapOvr>
  <p:transition advClick="0" advTm="1500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Inhaltsfolie KVB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791633" y="1279623"/>
            <a:ext cx="9601200" cy="4667953"/>
          </a:xfrm>
        </p:spPr>
        <p:txBody>
          <a:bodyPr/>
          <a:lstStyle/>
          <a:p>
            <a:pPr lvl="0"/>
            <a:r>
              <a:rPr lang="de-DE" altLang="de-DE" dirty="0"/>
              <a:t>Erste Ebene, 18 Punkt, Zeilenabstand 1; vor Absatz 0,8 Zeile</a:t>
            </a:r>
          </a:p>
          <a:p>
            <a:pPr lvl="1"/>
            <a:r>
              <a:rPr lang="de-DE" altLang="de-DE" dirty="0"/>
              <a:t>Zweite Ebene, 16 Punkt, Zeilenabstand 1, vor Absatz 0,4 Zeile   Beispiel </a:t>
            </a:r>
            <a:r>
              <a:rPr lang="de-DE" altLang="de-DE" dirty="0" err="1"/>
              <a:t>Beispiel</a:t>
            </a:r>
            <a:r>
              <a:rPr lang="de-DE" altLang="de-DE" dirty="0"/>
              <a:t> </a:t>
            </a:r>
            <a:r>
              <a:rPr lang="de-DE" altLang="de-DE" dirty="0" err="1"/>
              <a:t>Beispiel</a:t>
            </a:r>
            <a:r>
              <a:rPr lang="de-DE" altLang="de-DE" dirty="0"/>
              <a:t> </a:t>
            </a:r>
          </a:p>
          <a:p>
            <a:pPr lvl="2"/>
            <a:r>
              <a:rPr lang="de-DE" altLang="de-DE" dirty="0"/>
              <a:t>Dritte Ebene, 16 Punkt, Zeilenabstand 1, vor Absatz 0,4 Unterzeile</a:t>
            </a:r>
          </a:p>
        </p:txBody>
      </p:sp>
    </p:spTree>
    <p:extLst>
      <p:ext uri="{BB962C8B-B14F-4D97-AF65-F5344CB8AC3E}">
        <p14:creationId xmlns:p14="http://schemas.microsoft.com/office/powerpoint/2010/main" val="3787468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verschwommen enthält.&#10;&#10;Automatisch generierte Beschreibung">
            <a:extLst>
              <a:ext uri="{FF2B5EF4-FFF2-40B4-BE49-F238E27FC236}">
                <a16:creationId xmlns:a16="http://schemas.microsoft.com/office/drawing/2014/main" id="{D5D0E1D9-DC56-651F-7A7C-B738E7193F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49965"/>
            <a:ext cx="12192000" cy="4208035"/>
          </a:xfrm>
          <a:prstGeom prst="rect">
            <a:avLst/>
          </a:prstGeom>
        </p:spPr>
      </p:pic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4E256AF2-CA8E-4826-A4A3-7D9BF98A4F48}"/>
              </a:ext>
            </a:extLst>
          </p:cNvPr>
          <p:cNvCxnSpPr/>
          <p:nvPr userDrawn="1"/>
        </p:nvCxnSpPr>
        <p:spPr>
          <a:xfrm>
            <a:off x="0" y="2638800"/>
            <a:ext cx="12192000" cy="0"/>
          </a:xfrm>
          <a:prstGeom prst="line">
            <a:avLst/>
          </a:prstGeom>
          <a:ln w="3810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D54D6C51-A4CC-47DD-9EC0-160E98B650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800" y="1260000"/>
            <a:ext cx="8712000" cy="288000"/>
          </a:xfrm>
        </p:spPr>
        <p:txBody>
          <a:bodyPr lIns="0" tIns="0" rIns="0" bIns="0">
            <a:noAutofit/>
          </a:bodyPr>
          <a:lstStyle>
            <a:lvl1pPr>
              <a:buFontTx/>
              <a:buNone/>
              <a:defRPr sz="1700" b="1">
                <a:solidFill>
                  <a:schemeClr val="tx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itel 3">
            <a:extLst>
              <a:ext uri="{FF2B5EF4-FFF2-40B4-BE49-F238E27FC236}">
                <a16:creationId xmlns:a16="http://schemas.microsoft.com/office/drawing/2014/main" id="{8CCF440D-1BE3-44A4-A868-C2C65ED03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6000"/>
            <a:ext cx="8712000" cy="673129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A9C04C74-0867-483E-AEB3-79EFCFD472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799" y="1817758"/>
            <a:ext cx="5025973" cy="288000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11" name="Textplatzhalter 12">
            <a:extLst>
              <a:ext uri="{FF2B5EF4-FFF2-40B4-BE49-F238E27FC236}">
                <a16:creationId xmlns:a16="http://schemas.microsoft.com/office/drawing/2014/main" id="{7D327CEF-7048-4872-A27C-820316AEC5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799" y="2142759"/>
            <a:ext cx="5025973" cy="288000"/>
          </a:xfrm>
        </p:spPr>
        <p:txBody>
          <a:bodyPr>
            <a:normAutofit/>
          </a:bodyPr>
          <a:lstStyle>
            <a:lvl1pPr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Datum eingeben</a:t>
            </a:r>
          </a:p>
        </p:txBody>
      </p:sp>
    </p:spTree>
    <p:extLst>
      <p:ext uri="{BB962C8B-B14F-4D97-AF65-F5344CB8AC3E}">
        <p14:creationId xmlns:p14="http://schemas.microsoft.com/office/powerpoint/2010/main" val="670902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 das einen Stapel Tageszeitungen enthält">
            <a:extLst>
              <a:ext uri="{FF2B5EF4-FFF2-40B4-BE49-F238E27FC236}">
                <a16:creationId xmlns:a16="http://schemas.microsoft.com/office/drawing/2014/main" id="{8917DAE0-803D-40CD-7591-BF94FE07D7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49965"/>
            <a:ext cx="12192000" cy="4208035"/>
          </a:xfrm>
          <a:prstGeom prst="rect">
            <a:avLst/>
          </a:prstGeom>
        </p:spPr>
      </p:pic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4E256AF2-CA8E-4826-A4A3-7D9BF98A4F48}"/>
              </a:ext>
            </a:extLst>
          </p:cNvPr>
          <p:cNvCxnSpPr/>
          <p:nvPr userDrawn="1"/>
        </p:nvCxnSpPr>
        <p:spPr>
          <a:xfrm>
            <a:off x="0" y="2638800"/>
            <a:ext cx="12192000" cy="0"/>
          </a:xfrm>
          <a:prstGeom prst="line">
            <a:avLst/>
          </a:prstGeom>
          <a:ln w="3810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ADA1277B-9CEC-4420-A384-0999F12815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800" y="1260000"/>
            <a:ext cx="8712000" cy="288000"/>
          </a:xfrm>
        </p:spPr>
        <p:txBody>
          <a:bodyPr lIns="0" tIns="0" rIns="0" bIns="0">
            <a:noAutofit/>
          </a:bodyPr>
          <a:lstStyle>
            <a:lvl1pPr>
              <a:buFontTx/>
              <a:buNone/>
              <a:defRPr sz="1700" b="1">
                <a:solidFill>
                  <a:schemeClr val="tx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5" name="Titel 3">
            <a:extLst>
              <a:ext uri="{FF2B5EF4-FFF2-40B4-BE49-F238E27FC236}">
                <a16:creationId xmlns:a16="http://schemas.microsoft.com/office/drawing/2014/main" id="{5C8B488F-9BD8-460C-98A4-B30FB81EA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6000"/>
            <a:ext cx="8712000" cy="673129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9A61211A-3025-4079-B244-B1440C920F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799" y="1817758"/>
            <a:ext cx="5025973" cy="288000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11" name="Textplatzhalter 12">
            <a:extLst>
              <a:ext uri="{FF2B5EF4-FFF2-40B4-BE49-F238E27FC236}">
                <a16:creationId xmlns:a16="http://schemas.microsoft.com/office/drawing/2014/main" id="{215ABB59-5B72-47F8-AFA6-41E882B635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799" y="2142759"/>
            <a:ext cx="5025973" cy="288000"/>
          </a:xfrm>
        </p:spPr>
        <p:txBody>
          <a:bodyPr>
            <a:normAutofit/>
          </a:bodyPr>
          <a:lstStyle>
            <a:lvl1pPr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Datum eingeben</a:t>
            </a:r>
          </a:p>
        </p:txBody>
      </p:sp>
    </p:spTree>
    <p:extLst>
      <p:ext uri="{BB962C8B-B14F-4D97-AF65-F5344CB8AC3E}">
        <p14:creationId xmlns:p14="http://schemas.microsoft.com/office/powerpoint/2010/main" val="2660913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Metallwaren, Zahnrad enthält.&#10;&#10;Automatisch generierte Beschreibung">
            <a:extLst>
              <a:ext uri="{FF2B5EF4-FFF2-40B4-BE49-F238E27FC236}">
                <a16:creationId xmlns:a16="http://schemas.microsoft.com/office/drawing/2014/main" id="{1EAB0D1D-97AC-760A-39A1-3A39C489E1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49965"/>
            <a:ext cx="12192000" cy="4208035"/>
          </a:xfrm>
          <a:prstGeom prst="rect">
            <a:avLst/>
          </a:prstGeom>
        </p:spPr>
      </p:pic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4E256AF2-CA8E-4826-A4A3-7D9BF98A4F48}"/>
              </a:ext>
            </a:extLst>
          </p:cNvPr>
          <p:cNvCxnSpPr/>
          <p:nvPr userDrawn="1"/>
        </p:nvCxnSpPr>
        <p:spPr>
          <a:xfrm>
            <a:off x="0" y="2638800"/>
            <a:ext cx="12192000" cy="0"/>
          </a:xfrm>
          <a:prstGeom prst="line">
            <a:avLst/>
          </a:prstGeom>
          <a:ln w="3810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F64C7328-2499-4135-9627-30920C2B08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800" y="1260000"/>
            <a:ext cx="8712000" cy="288000"/>
          </a:xfrm>
        </p:spPr>
        <p:txBody>
          <a:bodyPr lIns="0" tIns="0" rIns="0" bIns="0">
            <a:noAutofit/>
          </a:bodyPr>
          <a:lstStyle>
            <a:lvl1pPr>
              <a:buFontTx/>
              <a:buNone/>
              <a:defRPr sz="1700" b="1">
                <a:solidFill>
                  <a:schemeClr val="tx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itel 3">
            <a:extLst>
              <a:ext uri="{FF2B5EF4-FFF2-40B4-BE49-F238E27FC236}">
                <a16:creationId xmlns:a16="http://schemas.microsoft.com/office/drawing/2014/main" id="{C47EA171-C551-4C07-A889-417B17DBA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6000"/>
            <a:ext cx="8712000" cy="673129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854A1BAD-F19E-4C44-9F2E-A98EA87F63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799" y="1817758"/>
            <a:ext cx="5025973" cy="288000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11" name="Textplatzhalter 12">
            <a:extLst>
              <a:ext uri="{FF2B5EF4-FFF2-40B4-BE49-F238E27FC236}">
                <a16:creationId xmlns:a16="http://schemas.microsoft.com/office/drawing/2014/main" id="{E6B4503E-CDDC-4C14-8641-3CB81BA632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799" y="2142759"/>
            <a:ext cx="5025973" cy="288000"/>
          </a:xfrm>
        </p:spPr>
        <p:txBody>
          <a:bodyPr>
            <a:normAutofit/>
          </a:bodyPr>
          <a:lstStyle>
            <a:lvl1pPr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Datum eingeben</a:t>
            </a:r>
          </a:p>
        </p:txBody>
      </p:sp>
    </p:spTree>
    <p:extLst>
      <p:ext uri="{BB962C8B-B14F-4D97-AF65-F5344CB8AC3E}">
        <p14:creationId xmlns:p14="http://schemas.microsoft.com/office/powerpoint/2010/main" val="3315287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350BB3C-D5A7-FB31-378B-B591CE3FFB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49965"/>
            <a:ext cx="12192000" cy="4208035"/>
          </a:xfrm>
          <a:prstGeom prst="rect">
            <a:avLst/>
          </a:prstGeom>
        </p:spPr>
      </p:pic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4E256AF2-CA8E-4826-A4A3-7D9BF98A4F48}"/>
              </a:ext>
            </a:extLst>
          </p:cNvPr>
          <p:cNvCxnSpPr/>
          <p:nvPr userDrawn="1"/>
        </p:nvCxnSpPr>
        <p:spPr>
          <a:xfrm>
            <a:off x="0" y="2638800"/>
            <a:ext cx="12192000" cy="0"/>
          </a:xfrm>
          <a:prstGeom prst="line">
            <a:avLst/>
          </a:prstGeom>
          <a:ln w="3810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4AD7CD46-9F02-4B10-B5B8-4EA9494483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800" y="1260000"/>
            <a:ext cx="8712000" cy="288000"/>
          </a:xfrm>
        </p:spPr>
        <p:txBody>
          <a:bodyPr lIns="0" tIns="0" rIns="0" bIns="0">
            <a:noAutofit/>
          </a:bodyPr>
          <a:lstStyle>
            <a:lvl1pPr>
              <a:buFontTx/>
              <a:buNone/>
              <a:defRPr sz="1700" b="1">
                <a:solidFill>
                  <a:schemeClr val="tx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itel 3">
            <a:extLst>
              <a:ext uri="{FF2B5EF4-FFF2-40B4-BE49-F238E27FC236}">
                <a16:creationId xmlns:a16="http://schemas.microsoft.com/office/drawing/2014/main" id="{D4E315EF-6CEB-4EC6-AB11-78D6F4513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6000"/>
            <a:ext cx="8712000" cy="673129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B4C7226F-F0D5-4702-B76C-22F550E9BC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799" y="1817758"/>
            <a:ext cx="5025973" cy="288000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11" name="Textplatzhalter 12">
            <a:extLst>
              <a:ext uri="{FF2B5EF4-FFF2-40B4-BE49-F238E27FC236}">
                <a16:creationId xmlns:a16="http://schemas.microsoft.com/office/drawing/2014/main" id="{C920AD2D-7717-4E7B-91A3-48DB8F3F88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799" y="2142759"/>
            <a:ext cx="5025973" cy="288000"/>
          </a:xfrm>
        </p:spPr>
        <p:txBody>
          <a:bodyPr>
            <a:normAutofit/>
          </a:bodyPr>
          <a:lstStyle>
            <a:lvl1pPr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Datum eingeben</a:t>
            </a:r>
          </a:p>
        </p:txBody>
      </p:sp>
    </p:spTree>
    <p:extLst>
      <p:ext uri="{BB962C8B-B14F-4D97-AF65-F5344CB8AC3E}">
        <p14:creationId xmlns:p14="http://schemas.microsoft.com/office/powerpoint/2010/main" val="2728011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E1B2A787-9AE8-CCF8-4E84-02A3A393C0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49965"/>
            <a:ext cx="12192000" cy="4208035"/>
          </a:xfrm>
          <a:prstGeom prst="rect">
            <a:avLst/>
          </a:prstGeom>
        </p:spPr>
      </p:pic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4E256AF2-CA8E-4826-A4A3-7D9BF98A4F48}"/>
              </a:ext>
            </a:extLst>
          </p:cNvPr>
          <p:cNvCxnSpPr/>
          <p:nvPr userDrawn="1"/>
        </p:nvCxnSpPr>
        <p:spPr>
          <a:xfrm>
            <a:off x="0" y="2638800"/>
            <a:ext cx="12192000" cy="0"/>
          </a:xfrm>
          <a:prstGeom prst="line">
            <a:avLst/>
          </a:prstGeom>
          <a:ln w="3810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AE9200E3-A5A9-4F2B-BD73-BA841A0857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800" y="1260000"/>
            <a:ext cx="8712000" cy="288000"/>
          </a:xfrm>
        </p:spPr>
        <p:txBody>
          <a:bodyPr lIns="0" tIns="0" rIns="0" bIns="0">
            <a:noAutofit/>
          </a:bodyPr>
          <a:lstStyle>
            <a:lvl1pPr>
              <a:buFontTx/>
              <a:buNone/>
              <a:defRPr sz="1700" b="1">
                <a:solidFill>
                  <a:schemeClr val="tx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itel 3">
            <a:extLst>
              <a:ext uri="{FF2B5EF4-FFF2-40B4-BE49-F238E27FC236}">
                <a16:creationId xmlns:a16="http://schemas.microsoft.com/office/drawing/2014/main" id="{929065BD-2BD6-4245-ADA4-AC67FC059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6000"/>
            <a:ext cx="8712000" cy="673129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F3DF165E-FC73-46A4-B396-66E293799D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799" y="1817758"/>
            <a:ext cx="5025973" cy="288000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11" name="Textplatzhalter 12">
            <a:extLst>
              <a:ext uri="{FF2B5EF4-FFF2-40B4-BE49-F238E27FC236}">
                <a16:creationId xmlns:a16="http://schemas.microsoft.com/office/drawing/2014/main" id="{E2B453AB-879A-46BD-A3F6-8F7247B465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799" y="2142759"/>
            <a:ext cx="5025973" cy="288000"/>
          </a:xfrm>
        </p:spPr>
        <p:txBody>
          <a:bodyPr>
            <a:normAutofit/>
          </a:bodyPr>
          <a:lstStyle>
            <a:lvl1pPr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Datum eingeben</a:t>
            </a:r>
          </a:p>
        </p:txBody>
      </p:sp>
    </p:spTree>
    <p:extLst>
      <p:ext uri="{BB962C8B-B14F-4D97-AF65-F5344CB8AC3E}">
        <p14:creationId xmlns:p14="http://schemas.microsoft.com/office/powerpoint/2010/main" val="1540172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9E512F6-465C-565C-8067-580B4C6BD0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49965"/>
            <a:ext cx="12192000" cy="4208035"/>
          </a:xfrm>
          <a:prstGeom prst="rect">
            <a:avLst/>
          </a:prstGeom>
        </p:spPr>
      </p:pic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4E256AF2-CA8E-4826-A4A3-7D9BF98A4F48}"/>
              </a:ext>
            </a:extLst>
          </p:cNvPr>
          <p:cNvCxnSpPr/>
          <p:nvPr userDrawn="1"/>
        </p:nvCxnSpPr>
        <p:spPr>
          <a:xfrm>
            <a:off x="0" y="2638800"/>
            <a:ext cx="12192000" cy="0"/>
          </a:xfrm>
          <a:prstGeom prst="line">
            <a:avLst/>
          </a:prstGeom>
          <a:ln w="3810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1BD04C28-ECEE-4C78-AC34-2230EAF8C1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800" y="1260000"/>
            <a:ext cx="8712000" cy="288000"/>
          </a:xfrm>
        </p:spPr>
        <p:txBody>
          <a:bodyPr lIns="0" tIns="0" rIns="0" bIns="0">
            <a:noAutofit/>
          </a:bodyPr>
          <a:lstStyle>
            <a:lvl1pPr>
              <a:buFontTx/>
              <a:buNone/>
              <a:defRPr sz="1700" b="1">
                <a:solidFill>
                  <a:schemeClr val="tx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5" name="Titel 3">
            <a:extLst>
              <a:ext uri="{FF2B5EF4-FFF2-40B4-BE49-F238E27FC236}">
                <a16:creationId xmlns:a16="http://schemas.microsoft.com/office/drawing/2014/main" id="{37E09B88-4C0D-469D-B208-B32356421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6000"/>
            <a:ext cx="8712000" cy="673129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17A6EE96-FFDD-4F43-A4E5-9D2F17BAEF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799" y="1817758"/>
            <a:ext cx="5025973" cy="288000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11" name="Textplatzhalter 12">
            <a:extLst>
              <a:ext uri="{FF2B5EF4-FFF2-40B4-BE49-F238E27FC236}">
                <a16:creationId xmlns:a16="http://schemas.microsoft.com/office/drawing/2014/main" id="{BA78776D-3C13-4090-84A2-92775B07BE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799" y="2142759"/>
            <a:ext cx="5025973" cy="288000"/>
          </a:xfrm>
        </p:spPr>
        <p:txBody>
          <a:bodyPr>
            <a:normAutofit/>
          </a:bodyPr>
          <a:lstStyle>
            <a:lvl1pPr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Datum eingeben</a:t>
            </a:r>
          </a:p>
        </p:txBody>
      </p:sp>
    </p:spTree>
    <p:extLst>
      <p:ext uri="{BB962C8B-B14F-4D97-AF65-F5344CB8AC3E}">
        <p14:creationId xmlns:p14="http://schemas.microsoft.com/office/powerpoint/2010/main" val="17319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B73F4F28-9A2F-439E-86A7-6B6813D9BB8C}"/>
              </a:ext>
            </a:extLst>
          </p:cNvPr>
          <p:cNvPicPr>
            <a:picLocks noChangeAspect="1"/>
          </p:cNvPicPr>
          <p:nvPr userDrawn="1"/>
        </p:nvPicPr>
        <p:blipFill>
          <a:blip r:embed="rId3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10112257" y="507307"/>
            <a:ext cx="1237943" cy="684000"/>
          </a:xfrm>
          <a:prstGeom prst="rect">
            <a:avLst/>
          </a:prstGeom>
        </p:spPr>
      </p:pic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CBAE403-DFBE-4FB6-89C8-E9044E90A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6000"/>
            <a:ext cx="8712000" cy="67312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33AD45A-6E09-4174-8080-07D50DB61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01298"/>
            <a:ext cx="10512000" cy="4390701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2312077-5ED3-4291-855C-1759A02044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0140" y="6476323"/>
            <a:ext cx="622663" cy="252000"/>
          </a:xfrm>
          <a:prstGeom prst="rect">
            <a:avLst/>
          </a:prstGeom>
        </p:spPr>
        <p:txBody>
          <a:bodyPr vert="horz" lIns="72000" tIns="0" rIns="72000" bIns="0" rtlCol="0" anchor="b" anchorCtr="0"/>
          <a:lstStyle>
            <a:lvl1pPr algn="r">
              <a:defRPr sz="1050" b="1">
                <a:solidFill>
                  <a:schemeClr val="tx2"/>
                </a:solidFill>
              </a:defRPr>
            </a:lvl1pPr>
          </a:lstStyle>
          <a:p>
            <a:fld id="{BD467FBD-F717-4154-89AE-CAEE71A32805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1D88A90C-AE74-4E28-84B2-A64B519FCB0B}"/>
              </a:ext>
            </a:extLst>
          </p:cNvPr>
          <p:cNvCxnSpPr>
            <a:cxnSpLocks/>
          </p:cNvCxnSpPr>
          <p:nvPr userDrawn="1"/>
        </p:nvCxnSpPr>
        <p:spPr>
          <a:xfrm>
            <a:off x="832803" y="6476323"/>
            <a:ext cx="0" cy="252000"/>
          </a:xfrm>
          <a:prstGeom prst="line">
            <a:avLst/>
          </a:prstGeom>
          <a:ln w="9525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C7FB88E9-C1C5-4E78-9F6B-267161E492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598723"/>
            <a:ext cx="5728239" cy="129600"/>
          </a:xfrm>
          <a:prstGeom prst="rect">
            <a:avLst/>
          </a:prstGeom>
        </p:spPr>
        <p:txBody>
          <a:bodyPr vert="horz" lIns="72000" tIns="0" rIns="0" bIns="0" rtlCol="0" anchor="b" anchorCtr="0"/>
          <a:lstStyle>
            <a:lvl1pPr algn="l">
              <a:defRPr sz="800" b="0">
                <a:solidFill>
                  <a:schemeClr val="tx2"/>
                </a:solidFill>
              </a:defRPr>
            </a:lvl1pPr>
          </a:lstStyle>
          <a:p>
            <a:r>
              <a:rPr lang="de-DE"/>
              <a:t>Einführung in Bedarfsplanung und Sicherstellung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810A644-7C23-44C1-A7CE-63B6A4EFF4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76322"/>
            <a:ext cx="2748597" cy="118735"/>
          </a:xfrm>
          <a:prstGeom prst="rect">
            <a:avLst/>
          </a:prstGeom>
        </p:spPr>
        <p:txBody>
          <a:bodyPr vert="horz" lIns="72000" tIns="0" rIns="0" bIns="0" rtlCol="0" anchor="b" anchorCtr="0"/>
          <a:lstStyle>
            <a:lvl1pPr>
              <a:defRPr lang="de-DE" sz="800" b="0" smtClean="0">
                <a:solidFill>
                  <a:schemeClr val="tx2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7272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700" r:id="rId10"/>
    <p:sldLayoutId id="2147483689" r:id="rId11"/>
    <p:sldLayoutId id="2147483701" r:id="rId12"/>
    <p:sldLayoutId id="2147483702" r:id="rId13"/>
    <p:sldLayoutId id="2147483703" r:id="rId14"/>
    <p:sldLayoutId id="2147483704" r:id="rId15"/>
    <p:sldLayoutId id="2147483706" r:id="rId16"/>
    <p:sldLayoutId id="2147483707" r:id="rId17"/>
    <p:sldLayoutId id="2147483663" r:id="rId18"/>
    <p:sldLayoutId id="2147483662" r:id="rId19"/>
    <p:sldLayoutId id="2147483673" r:id="rId20"/>
    <p:sldLayoutId id="2147483664" r:id="rId21"/>
    <p:sldLayoutId id="2147483712" r:id="rId22"/>
    <p:sldLayoutId id="2147483716" r:id="rId23"/>
    <p:sldLayoutId id="2147483708" r:id="rId24"/>
    <p:sldLayoutId id="2147483713" r:id="rId25"/>
    <p:sldLayoutId id="2147483674" r:id="rId26"/>
    <p:sldLayoutId id="2147483675" r:id="rId27"/>
    <p:sldLayoutId id="2147483710" r:id="rId28"/>
    <p:sldLayoutId id="2147483709" r:id="rId29"/>
    <p:sldLayoutId id="2147483715" r:id="rId30"/>
    <p:sldLayoutId id="2147483665" r:id="rId31"/>
    <p:sldLayoutId id="2147483666" r:id="rId32"/>
    <p:sldLayoutId id="2147483667" r:id="rId33"/>
    <p:sldLayoutId id="2147483717" r:id="rId34"/>
    <p:sldLayoutId id="2147483718" r:id="rId35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Font typeface="Wingdings" panose="05000000000000000000" pitchFamily="2" charset="2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90000"/>
        <a:buFont typeface="Wingdings" panose="05000000000000000000" pitchFamily="2" charset="2"/>
        <a:buChar char="n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396000" indent="-180000" algn="l" defTabSz="9144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Clr>
          <a:schemeClr val="tx2"/>
        </a:buClr>
        <a:buSzPct val="80000"/>
        <a:buFont typeface="Arial Unicode MS" panose="020B0604020202020204" pitchFamily="34" charset="-128"/>
        <a:buChar char="─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648000" indent="-2160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SzPct val="90000"/>
        <a:buFont typeface="Wingdings" panose="05000000000000000000" pitchFamily="2" charset="2"/>
        <a:buChar char="n"/>
        <a:defRPr sz="1300" kern="1200">
          <a:solidFill>
            <a:schemeClr val="tx2"/>
          </a:solidFill>
          <a:latin typeface="+mn-lt"/>
          <a:ea typeface="+mn-ea"/>
          <a:cs typeface="+mn-cs"/>
        </a:defRPr>
      </a:lvl4pPr>
      <a:lvl5pPr marL="864000" indent="-2160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SzPct val="90000"/>
        <a:buFont typeface="Wingdings" panose="05000000000000000000" pitchFamily="2" charset="2"/>
        <a:buChar char="n"/>
        <a:defRPr sz="1300" kern="1200">
          <a:solidFill>
            <a:schemeClr val="tx2"/>
          </a:solidFill>
          <a:latin typeface="+mn-lt"/>
          <a:ea typeface="+mn-ea"/>
          <a:cs typeface="+mn-cs"/>
        </a:defRPr>
      </a:lvl5pPr>
      <a:lvl6pPr marL="864000" indent="-2160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" panose="05000000000000000000" pitchFamily="2" charset="2"/>
        <a:buChar char="n"/>
        <a:defRPr sz="1300" kern="1200">
          <a:solidFill>
            <a:schemeClr val="tx2"/>
          </a:solidFill>
          <a:latin typeface="+mn-lt"/>
          <a:ea typeface="+mn-ea"/>
          <a:cs typeface="+mn-cs"/>
        </a:defRPr>
      </a:lvl6pPr>
      <a:lvl7pPr marL="864000" indent="-2160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" panose="05000000000000000000" pitchFamily="2" charset="2"/>
        <a:buChar char="n"/>
        <a:defRPr sz="1300" kern="1200">
          <a:solidFill>
            <a:schemeClr val="tx2"/>
          </a:solidFill>
          <a:latin typeface="+mn-lt"/>
          <a:ea typeface="+mn-ea"/>
          <a:cs typeface="+mn-cs"/>
        </a:defRPr>
      </a:lvl7pPr>
      <a:lvl8pPr marL="864000" indent="-2160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" panose="05000000000000000000" pitchFamily="2" charset="2"/>
        <a:buChar char="n"/>
        <a:defRPr sz="1300" kern="1200">
          <a:solidFill>
            <a:schemeClr val="tx2"/>
          </a:solidFill>
          <a:latin typeface="+mn-lt"/>
          <a:ea typeface="+mn-ea"/>
          <a:cs typeface="+mn-cs"/>
        </a:defRPr>
      </a:lvl8pPr>
      <a:lvl9pPr marL="864000" indent="-2160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" panose="05000000000000000000" pitchFamily="2" charset="2"/>
        <a:buChar char="n"/>
        <a:defRPr sz="13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96" userDrawn="1">
          <p15:clr>
            <a:srgbClr val="F26B43"/>
          </p15:clr>
        </p15:guide>
        <p15:guide id="2" pos="527" userDrawn="1">
          <p15:clr>
            <a:srgbClr val="F26B43"/>
          </p15:clr>
        </p15:guide>
        <p15:guide id="3" orient="horz" pos="1135" userDrawn="1">
          <p15:clr>
            <a:srgbClr val="F26B43"/>
          </p15:clr>
        </p15:guide>
        <p15:guide id="4" orient="horz" pos="796" userDrawn="1">
          <p15:clr>
            <a:srgbClr val="F26B43"/>
          </p15:clr>
        </p15:guide>
        <p15:guide id="5" pos="7158" userDrawn="1">
          <p15:clr>
            <a:srgbClr val="F26B43"/>
          </p15:clr>
        </p15:guide>
        <p15:guide id="6" orient="horz" pos="407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hyperlink" Target="http://www.kvb.de/ueber-uns/versorgungsatla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tertitel 5">
            <a:extLst>
              <a:ext uri="{FF2B5EF4-FFF2-40B4-BE49-F238E27FC236}">
                <a16:creationId xmlns:a16="http://schemas.microsoft.com/office/drawing/2014/main" id="{1760C0B0-8F39-65BB-8427-2C9341E49C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799" y="1817758"/>
            <a:ext cx="5361704" cy="288000"/>
          </a:xfrm>
        </p:spPr>
        <p:txBody>
          <a:bodyPr>
            <a:normAutofit/>
          </a:bodyPr>
          <a:lstStyle/>
          <a:p>
            <a:r>
              <a:rPr lang="de-DE"/>
              <a:t>Adam Hofstätter, Fachreferent Regionale Versorgung und Politik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626AF9E-B6C5-4D09-88F3-EB43A4165A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/>
              <a:t>26.11.2025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AAA04F0B-F651-E980-2D51-FEDF35F70D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800" y="1260000"/>
            <a:ext cx="9753000" cy="557758"/>
          </a:xfrm>
        </p:spPr>
        <p:txBody>
          <a:bodyPr/>
          <a:lstStyle/>
          <a:p>
            <a:r>
              <a:rPr lang="de-DE"/>
              <a:t>Impuls zur Fachtagung „Medizinische Versorgung auf dem Land – Herausforderungen und Lösungen“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BB5B675-E6CB-4F9A-91F7-DD711FBA1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Aktuelle Versorgungstrends und Möglichkeiten zum Gegensteuern</a:t>
            </a:r>
            <a:br>
              <a:rPr lang="de-DE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7591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39BF5A2-EC31-6B93-7634-1164B7546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Versorgungssituation Hausärzte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7D13948-2A81-D2B0-7DA2-7224DDF08C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/>
              <a:t>(drohende) Unterversorgung in Bayern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5062DE4-1293-B18F-9F58-A17B1BD16B5B}"/>
              </a:ext>
            </a:extLst>
          </p:cNvPr>
          <p:cNvSpPr txBox="1"/>
          <p:nvPr/>
        </p:nvSpPr>
        <p:spPr>
          <a:xfrm>
            <a:off x="2623127" y="4959927"/>
            <a:ext cx="1302328" cy="6731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9352E03-1173-846F-302B-B8C3224E37D2}"/>
              </a:ext>
            </a:extLst>
          </p:cNvPr>
          <p:cNvSpPr txBox="1"/>
          <p:nvPr/>
        </p:nvSpPr>
        <p:spPr>
          <a:xfrm>
            <a:off x="8201891" y="5846618"/>
            <a:ext cx="1348309" cy="7362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0A77B4AE-AB0D-C217-94F9-D863F82F3CF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Einführung in Bedarfsplanung und Sicherstellung</a:t>
            </a:r>
            <a:endParaRPr lang="de-DE" dirty="0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ADA89AF0-AE4A-C348-CD0A-0A545C31B4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7907" y="1140643"/>
            <a:ext cx="10258331" cy="5385805"/>
          </a:xfr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35B7AADC-DAEB-28D8-61C5-952A31505744}"/>
              </a:ext>
            </a:extLst>
          </p:cNvPr>
          <p:cNvSpPr txBox="1"/>
          <p:nvPr/>
        </p:nvSpPr>
        <p:spPr>
          <a:xfrm>
            <a:off x="527901" y="6183981"/>
            <a:ext cx="288460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0606681-36A2-68F7-8ECD-6AAA257112E7}"/>
              </a:ext>
            </a:extLst>
          </p:cNvPr>
          <p:cNvSpPr txBox="1"/>
          <p:nvPr/>
        </p:nvSpPr>
        <p:spPr>
          <a:xfrm>
            <a:off x="8107899" y="1140643"/>
            <a:ext cx="288460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2631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39BF5A2-EC31-6B93-7634-1164B7546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Versorgungssituation Fachärzte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7D13948-2A81-D2B0-7DA2-7224DDF08C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/>
              <a:t>(drohende) Unterversorgung in Bayern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5062DE4-1293-B18F-9F58-A17B1BD16B5B}"/>
              </a:ext>
            </a:extLst>
          </p:cNvPr>
          <p:cNvSpPr txBox="1"/>
          <p:nvPr/>
        </p:nvSpPr>
        <p:spPr>
          <a:xfrm>
            <a:off x="2623127" y="4959927"/>
            <a:ext cx="1302328" cy="6731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9352E03-1173-846F-302B-B8C3224E37D2}"/>
              </a:ext>
            </a:extLst>
          </p:cNvPr>
          <p:cNvSpPr txBox="1"/>
          <p:nvPr/>
        </p:nvSpPr>
        <p:spPr>
          <a:xfrm>
            <a:off x="8201891" y="5846618"/>
            <a:ext cx="1348309" cy="7362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F3A5134-91F6-B48C-8252-F001C482DB1D}"/>
              </a:ext>
            </a:extLst>
          </p:cNvPr>
          <p:cNvSpPr txBox="1"/>
          <p:nvPr/>
        </p:nvSpPr>
        <p:spPr>
          <a:xfrm>
            <a:off x="3842327" y="5912677"/>
            <a:ext cx="2456873" cy="5636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A5F730CA-744A-EBC5-9732-562BA40A8AB9}"/>
              </a:ext>
            </a:extLst>
          </p:cNvPr>
          <p:cNvSpPr txBox="1"/>
          <p:nvPr/>
        </p:nvSpPr>
        <p:spPr>
          <a:xfrm>
            <a:off x="582670" y="3648364"/>
            <a:ext cx="1615585" cy="50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82507ADF-0D8D-18F4-7748-45145DA3E01D}"/>
              </a:ext>
            </a:extLst>
          </p:cNvPr>
          <p:cNvSpPr txBox="1"/>
          <p:nvPr/>
        </p:nvSpPr>
        <p:spPr>
          <a:xfrm>
            <a:off x="434309" y="6161418"/>
            <a:ext cx="274859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sz="1400"/>
          </a:p>
        </p:txBody>
      </p:sp>
      <p:sp>
        <p:nvSpPr>
          <p:cNvPr id="17" name="Fußzeilenplatzhalter 16">
            <a:extLst>
              <a:ext uri="{FF2B5EF4-FFF2-40B4-BE49-F238E27FC236}">
                <a16:creationId xmlns:a16="http://schemas.microsoft.com/office/drawing/2014/main" id="{3E9E1431-B29E-6D20-CEDC-D6D3A505B89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Einführung in Bedarfsplanung und Sicherstellung</a:t>
            </a:r>
            <a:endParaRPr lang="de-DE" dirty="0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F954CD1D-2115-E5F4-38EA-64EC7A09CD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1537" y="1262046"/>
            <a:ext cx="10287507" cy="5278005"/>
          </a:xfr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3FF4684D-E864-3B0C-7A9F-8E665E8C9A59}"/>
              </a:ext>
            </a:extLst>
          </p:cNvPr>
          <p:cNvSpPr txBox="1"/>
          <p:nvPr/>
        </p:nvSpPr>
        <p:spPr>
          <a:xfrm>
            <a:off x="626451" y="3648364"/>
            <a:ext cx="1615585" cy="6031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0448695C-EE34-90FA-1118-45785487B805}"/>
              </a:ext>
            </a:extLst>
          </p:cNvPr>
          <p:cNvSpPr txBox="1"/>
          <p:nvPr/>
        </p:nvSpPr>
        <p:spPr>
          <a:xfrm>
            <a:off x="911537" y="6188948"/>
            <a:ext cx="2271369" cy="3504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1882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B2CF94E-555A-78D7-55FF-870BEEF21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>
                <a:solidFill>
                  <a:srgbClr val="0072B7"/>
                </a:solidFill>
              </a:rPr>
              <a:t>Prüfung auf (drohende) Unterversorgung</a:t>
            </a:r>
            <a:endParaRPr lang="de-DE">
              <a:solidFill>
                <a:srgbClr val="0072B7"/>
              </a:solidFill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9FFBD04-05D9-344B-C943-E820E7D8AD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/>
              <a:t>Sicherstellung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3468A8E-38F9-3EC8-C25C-2AE62DF6F45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Einführung in Bedarfsplanung und Sicherstellung</a:t>
            </a:r>
            <a:endParaRPr lang="de-DE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A9161862-C354-CC64-F122-D0E45F8219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5237" y="1451433"/>
            <a:ext cx="8282796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658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DE" altLang="de-DE"/>
              <a:t>Fördermaßnahmen in Bayern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D64EA63F-5DBF-C699-F1D7-82AF556321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/>
              <a:t>Sicherstellung der ärztlichen Versorgung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04563C1-E4FF-78D5-55AC-6F71C4406C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1516" y="1177518"/>
            <a:ext cx="8795209" cy="5245908"/>
          </a:xfrm>
          <a:prstGeom prst="rect">
            <a:avLst/>
          </a:prstGeom>
        </p:spPr>
      </p:pic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115E5AAD-83D8-94F8-10F0-EF53A45C5E3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Einführung in Bedarfsplanung und Sicherstellung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2745257"/>
      </p:ext>
    </p:extLst>
  </p:cSld>
  <p:clrMapOvr>
    <a:masterClrMapping/>
  </p:clrMapOvr>
  <p:transition spd="slow" advClick="0" advTm="35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216A43-3603-4E9E-9BD0-6E5361B22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2473"/>
            <a:ext cx="8712000" cy="452691"/>
          </a:xfrm>
        </p:spPr>
        <p:txBody>
          <a:bodyPr>
            <a:normAutofit fontScale="90000"/>
          </a:bodyPr>
          <a:lstStyle/>
          <a:p>
            <a:r>
              <a:rPr lang="de-DE" sz="1800">
                <a:solidFill>
                  <a:schemeClr val="tx2"/>
                </a:solidFill>
              </a:rPr>
              <a:t>Sicherstellunge der Versorgung</a:t>
            </a:r>
            <a:br>
              <a:rPr lang="de-DE"/>
            </a:br>
            <a:r>
              <a:rPr lang="de-DE"/>
              <a:t>Versorgung gestalten</a:t>
            </a:r>
            <a:br>
              <a:rPr lang="de-DE"/>
            </a:br>
            <a:endParaRPr lang="de-DE">
              <a:solidFill>
                <a:schemeClr val="tx2"/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72C8C55-B3E4-4D2B-8AF1-9D5BA296B9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3274" y="1125602"/>
            <a:ext cx="7829550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14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7D971AE-60E8-4DA4-0A81-29DC45332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Versorgung gestalten – Meine Traumpraxis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3DA1BD2-A734-FDFF-76C1-4FF9AD33F7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/>
              <a:t>Kommunales Engagement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66E77CD-0D97-1EA8-510A-BCC5F05688F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Einführung in Bedarfsplanung und Sicherstellung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35F1D11-8D5A-C06B-2B53-A7C8242C88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4064" y="1482940"/>
            <a:ext cx="4336509" cy="282815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3CDB228-1797-3CC4-1E85-8121BE50CB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4653" y="3518954"/>
            <a:ext cx="4442628" cy="293641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FBDC03C-3FB8-FA6F-AE53-AD15FB2EEFF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2049" y="1450424"/>
            <a:ext cx="4675136" cy="2936418"/>
          </a:xfrm>
          <a:prstGeom prst="rect">
            <a:avLst/>
          </a:prstGeom>
        </p:spPr>
      </p:pic>
      <p:pic>
        <p:nvPicPr>
          <p:cNvPr id="11" name="Inhaltsplatzhalter 4">
            <a:extLst>
              <a:ext uri="{FF2B5EF4-FFF2-40B4-BE49-F238E27FC236}">
                <a16:creationId xmlns:a16="http://schemas.microsoft.com/office/drawing/2014/main" id="{E0F4EE0A-2CD3-E7B9-CA3B-66F5E460F9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3806" y="4634794"/>
            <a:ext cx="1312186" cy="1640233"/>
          </a:xfrm>
        </p:spPr>
      </p:pic>
    </p:spTree>
    <p:extLst>
      <p:ext uri="{BB962C8B-B14F-4D97-AF65-F5344CB8AC3E}">
        <p14:creationId xmlns:p14="http://schemas.microsoft.com/office/powerpoint/2010/main" val="9495297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9469A4-D38C-7080-02FD-14AB14DDB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Entwicklung angestellte Ärzte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C437945-9C9E-1085-9479-097BD039767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Einführung in Bedarfsplanung und Sicherstellung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899C671-AFF4-6A5B-FAE6-9DA72B0A42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B2CAF10-FEE9-A0D0-9375-5EEBACE07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990" y="1790699"/>
            <a:ext cx="8711999" cy="436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826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B431A91-DC4A-B2D5-9B14-02FD5D50E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76000"/>
            <a:ext cx="9096375" cy="673129"/>
          </a:xfrm>
        </p:spPr>
        <p:txBody>
          <a:bodyPr/>
          <a:lstStyle/>
          <a:p>
            <a:r>
              <a:rPr lang="de-DE"/>
              <a:t>Versorgung gestalten – Standortfaktoren, Rahmenbedinungen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549B3E2-698C-3B4F-28F4-BDF1CF52D8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/>
              <a:t>Kommunales Engagement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A913F9C-92E9-69F9-3F83-ADF0BA7DF08F}"/>
              </a:ext>
            </a:extLst>
          </p:cNvPr>
          <p:cNvSpPr txBox="1"/>
          <p:nvPr/>
        </p:nvSpPr>
        <p:spPr>
          <a:xfrm>
            <a:off x="6561668" y="1363524"/>
            <a:ext cx="753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5"/>
                </a:solidFill>
              </a:rPr>
              <a:t>Jobs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3547EC6-BF9D-C5E0-724A-D56F4A2F8B33}"/>
              </a:ext>
            </a:extLst>
          </p:cNvPr>
          <p:cNvSpPr txBox="1"/>
          <p:nvPr/>
        </p:nvSpPr>
        <p:spPr>
          <a:xfrm>
            <a:off x="8136196" y="1750574"/>
            <a:ext cx="2243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85AB35"/>
                </a:solidFill>
              </a:rPr>
              <a:t>Freizeitangebote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855ECDC-8B22-E841-E57A-9E71240CC781}"/>
              </a:ext>
            </a:extLst>
          </p:cNvPr>
          <p:cNvSpPr txBox="1"/>
          <p:nvPr/>
        </p:nvSpPr>
        <p:spPr>
          <a:xfrm>
            <a:off x="6398931" y="2315764"/>
            <a:ext cx="2044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85AB35"/>
                </a:solidFill>
              </a:rPr>
              <a:t>Kinderbetreuung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2F125FF-A12E-7043-282F-BDA0C38E5FD2}"/>
              </a:ext>
            </a:extLst>
          </p:cNvPr>
          <p:cNvSpPr txBox="1"/>
          <p:nvPr/>
        </p:nvSpPr>
        <p:spPr>
          <a:xfrm>
            <a:off x="4542366" y="183739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1B3C7"/>
                </a:solidFill>
              </a:rPr>
              <a:t>Bereitschaftsdienst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CDB07FF-EBEB-72CC-2A9C-090ADE25197E}"/>
              </a:ext>
            </a:extLst>
          </p:cNvPr>
          <p:cNvSpPr txBox="1"/>
          <p:nvPr/>
        </p:nvSpPr>
        <p:spPr>
          <a:xfrm>
            <a:off x="8521701" y="2947091"/>
            <a:ext cx="1896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85AB35"/>
                </a:solidFill>
              </a:rPr>
              <a:t>Schulen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7A55479-C51A-B2A0-281C-245FC5B73A2F}"/>
              </a:ext>
            </a:extLst>
          </p:cNvPr>
          <p:cNvSpPr txBox="1"/>
          <p:nvPr/>
        </p:nvSpPr>
        <p:spPr>
          <a:xfrm>
            <a:off x="1413669" y="1467123"/>
            <a:ext cx="2792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85AB35"/>
                </a:solidFill>
              </a:rPr>
              <a:t>Lebenshaltungskosten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D68546B2-ADB0-AD71-1723-20F7FA0729CA}"/>
              </a:ext>
            </a:extLst>
          </p:cNvPr>
          <p:cNvSpPr txBox="1"/>
          <p:nvPr/>
        </p:nvSpPr>
        <p:spPr>
          <a:xfrm>
            <a:off x="797647" y="4544662"/>
            <a:ext cx="2747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>
                <a:solidFill>
                  <a:schemeClr val="accent5"/>
                </a:solidFill>
              </a:rPr>
              <a:t>Praxisräumlichkeiten</a:t>
            </a:r>
            <a:endParaRPr lang="de-DE" b="1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BE5C3E64-908E-7BF5-19A0-20241CA6D0EA}"/>
              </a:ext>
            </a:extLst>
          </p:cNvPr>
          <p:cNvSpPr txBox="1"/>
          <p:nvPr/>
        </p:nvSpPr>
        <p:spPr>
          <a:xfrm>
            <a:off x="5704282" y="2958505"/>
            <a:ext cx="2029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accent3"/>
                </a:solidFill>
              </a:rPr>
              <a:t>Patientenstamm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B874CCC-2B52-9419-88D9-A3061AD71C4C}"/>
              </a:ext>
            </a:extLst>
          </p:cNvPr>
          <p:cNvSpPr txBox="1"/>
          <p:nvPr/>
        </p:nvSpPr>
        <p:spPr>
          <a:xfrm>
            <a:off x="1498600" y="3800218"/>
            <a:ext cx="1677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accent3"/>
                </a:solidFill>
              </a:rPr>
              <a:t>Versorgung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002B4ABB-2048-0845-74A3-498AD13CC4E9}"/>
              </a:ext>
            </a:extLst>
          </p:cNvPr>
          <p:cNvSpPr txBox="1"/>
          <p:nvPr/>
        </p:nvSpPr>
        <p:spPr>
          <a:xfrm>
            <a:off x="4801563" y="5998385"/>
            <a:ext cx="4304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85AB35"/>
                </a:solidFill>
              </a:rPr>
              <a:t>Unterstützung durch die Kommune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8B93663-D845-302A-618A-648E74FA9583}"/>
              </a:ext>
            </a:extLst>
          </p:cNvPr>
          <p:cNvSpPr txBox="1"/>
          <p:nvPr/>
        </p:nvSpPr>
        <p:spPr>
          <a:xfrm>
            <a:off x="4572000" y="3662673"/>
            <a:ext cx="2226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accent2"/>
                </a:solidFill>
              </a:rPr>
              <a:t>Fördermaßnahmen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DEA428F-3372-E07B-021F-9A4FDA600E1C}"/>
              </a:ext>
            </a:extLst>
          </p:cNvPr>
          <p:cNvSpPr txBox="1"/>
          <p:nvPr/>
        </p:nvSpPr>
        <p:spPr>
          <a:xfrm>
            <a:off x="682361" y="2761834"/>
            <a:ext cx="3860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accent2"/>
                </a:solidFill>
              </a:rPr>
              <a:t>Weiterbildungsverbund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00AB9CBF-0399-0CCB-6027-4D3A9A28BFB2}"/>
              </a:ext>
            </a:extLst>
          </p:cNvPr>
          <p:cNvSpPr txBox="1"/>
          <p:nvPr/>
        </p:nvSpPr>
        <p:spPr>
          <a:xfrm>
            <a:off x="2012751" y="5137318"/>
            <a:ext cx="27470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>
                <a:solidFill>
                  <a:schemeClr val="accent5"/>
                </a:solidFill>
              </a:rPr>
              <a:t>Mobilitätskonzepte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7CD2F0B6-D1EC-6C3F-40D9-331087958201}"/>
              </a:ext>
            </a:extLst>
          </p:cNvPr>
          <p:cNvSpPr txBox="1"/>
          <p:nvPr/>
        </p:nvSpPr>
        <p:spPr>
          <a:xfrm>
            <a:off x="7446432" y="4092380"/>
            <a:ext cx="2971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1B3C7"/>
                </a:solidFill>
              </a:rPr>
              <a:t>Alternative Praxisformen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F6881266-01EB-1778-A1C1-610077613D62}"/>
              </a:ext>
            </a:extLst>
          </p:cNvPr>
          <p:cNvSpPr txBox="1"/>
          <p:nvPr/>
        </p:nvSpPr>
        <p:spPr>
          <a:xfrm>
            <a:off x="4253375" y="3206712"/>
            <a:ext cx="948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85AB35"/>
                </a:solidFill>
              </a:rPr>
              <a:t>Kultur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78F0D92A-53BA-0599-6754-0468D4692388}"/>
              </a:ext>
            </a:extLst>
          </p:cNvPr>
          <p:cNvSpPr txBox="1"/>
          <p:nvPr/>
        </p:nvSpPr>
        <p:spPr>
          <a:xfrm>
            <a:off x="6669348" y="4704064"/>
            <a:ext cx="1045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85AB35"/>
                </a:solidFill>
              </a:rPr>
              <a:t>Umwelt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405AE4C7-9373-CEB1-AC8F-E86CBFEE3D91}"/>
              </a:ext>
            </a:extLst>
          </p:cNvPr>
          <p:cNvSpPr txBox="1"/>
          <p:nvPr/>
        </p:nvSpPr>
        <p:spPr>
          <a:xfrm>
            <a:off x="1989138" y="5747490"/>
            <a:ext cx="2029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85AB35"/>
                </a:solidFill>
              </a:rPr>
              <a:t>Infrastruktur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E97F73DE-4FA2-C814-2CDB-BC32B76FCCFC}"/>
              </a:ext>
            </a:extLst>
          </p:cNvPr>
          <p:cNvSpPr txBox="1"/>
          <p:nvPr/>
        </p:nvSpPr>
        <p:spPr>
          <a:xfrm>
            <a:off x="2896092" y="3407731"/>
            <a:ext cx="1548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1B3C7"/>
                </a:solidFill>
              </a:rPr>
              <a:t>Beratung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41A7A35A-4A0A-1A86-28E4-B426B3D41C6D}"/>
              </a:ext>
            </a:extLst>
          </p:cNvPr>
          <p:cNvSpPr txBox="1"/>
          <p:nvPr/>
        </p:nvSpPr>
        <p:spPr>
          <a:xfrm>
            <a:off x="4441428" y="4207079"/>
            <a:ext cx="2029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85AB35"/>
                </a:solidFill>
              </a:rPr>
              <a:t>Regionalität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B596B377-1669-1988-3AD2-CF2FEA7B12D4}"/>
              </a:ext>
            </a:extLst>
          </p:cNvPr>
          <p:cNvSpPr txBox="1"/>
          <p:nvPr/>
        </p:nvSpPr>
        <p:spPr>
          <a:xfrm>
            <a:off x="1933276" y="2263835"/>
            <a:ext cx="3490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B0F0"/>
                </a:solidFill>
              </a:rPr>
              <a:t>Kooperationsmöglichkeiten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CE800B3C-F438-F86D-A67C-C61BAE8DD895}"/>
              </a:ext>
            </a:extLst>
          </p:cNvPr>
          <p:cNvSpPr txBox="1"/>
          <p:nvPr/>
        </p:nvSpPr>
        <p:spPr>
          <a:xfrm>
            <a:off x="6669348" y="3376490"/>
            <a:ext cx="2971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85AB35"/>
                </a:solidFill>
              </a:rPr>
              <a:t>Einkaufsmöglichkeiten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8EB6DF17-1D3D-5999-25D3-19C8B1C2951E}"/>
              </a:ext>
            </a:extLst>
          </p:cNvPr>
          <p:cNvSpPr txBox="1"/>
          <p:nvPr/>
        </p:nvSpPr>
        <p:spPr>
          <a:xfrm>
            <a:off x="8521701" y="5073396"/>
            <a:ext cx="2029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85AB35"/>
                </a:solidFill>
              </a:rPr>
              <a:t>Mietpreise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0CB6FB01-E5FE-3B63-F6B9-1F9470373D2F}"/>
              </a:ext>
            </a:extLst>
          </p:cNvPr>
          <p:cNvSpPr txBox="1"/>
          <p:nvPr/>
        </p:nvSpPr>
        <p:spPr>
          <a:xfrm>
            <a:off x="9469967" y="2274971"/>
            <a:ext cx="753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1B3C7"/>
                </a:solidFill>
              </a:rPr>
              <a:t>MVZ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F1031D13-BD2E-E42C-8843-93A1B9914D39}"/>
              </a:ext>
            </a:extLst>
          </p:cNvPr>
          <p:cNvSpPr txBox="1"/>
          <p:nvPr/>
        </p:nvSpPr>
        <p:spPr>
          <a:xfrm>
            <a:off x="4801563" y="5540722"/>
            <a:ext cx="95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85AB35"/>
                </a:solidFill>
              </a:rPr>
              <a:t>ÖPNV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DE321564-8C3C-EC89-F60B-C6EDBFFBA5FC}"/>
              </a:ext>
            </a:extLst>
          </p:cNvPr>
          <p:cNvSpPr txBox="1"/>
          <p:nvPr/>
        </p:nvSpPr>
        <p:spPr>
          <a:xfrm>
            <a:off x="5401734" y="4929611"/>
            <a:ext cx="753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>
                <a:solidFill>
                  <a:srgbClr val="01B3C7"/>
                </a:solidFill>
              </a:rPr>
              <a:t>MFA</a:t>
            </a:r>
            <a:endParaRPr lang="de-DE" b="1" dirty="0">
              <a:solidFill>
                <a:srgbClr val="01B3C7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B73A5DE-E300-B3E6-5394-9A03463973C0}"/>
              </a:ext>
            </a:extLst>
          </p:cNvPr>
          <p:cNvSpPr txBox="1"/>
          <p:nvPr/>
        </p:nvSpPr>
        <p:spPr>
          <a:xfrm>
            <a:off x="8403869" y="5539295"/>
            <a:ext cx="4295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>
                <a:solidFill>
                  <a:schemeClr val="accent5"/>
                </a:solidFill>
              </a:rPr>
              <a:t>bezahlbarer Bauplatz/Wohnraum</a:t>
            </a:r>
            <a:endParaRPr lang="de-DE" sz="1600" dirty="0">
              <a:solidFill>
                <a:schemeClr val="accent5"/>
              </a:solidFill>
            </a:endParaRPr>
          </a:p>
        </p:txBody>
      </p:sp>
      <p:sp>
        <p:nvSpPr>
          <p:cNvPr id="34" name="Fußzeilenplatzhalter 33">
            <a:extLst>
              <a:ext uri="{FF2B5EF4-FFF2-40B4-BE49-F238E27FC236}">
                <a16:creationId xmlns:a16="http://schemas.microsoft.com/office/drawing/2014/main" id="{AC50CAB4-35D6-83EA-4D9D-28717FAD870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Einführung in Bedarfsplanung und Sicherstellung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64565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B9A9F8BC-7258-E874-502F-64672D268D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3130D23-EBB1-34D7-E892-18A4B3805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Vielen Dank für die Aufmerksamkeit!</a:t>
            </a:r>
          </a:p>
        </p:txBody>
      </p:sp>
      <p:sp>
        <p:nvSpPr>
          <p:cNvPr id="8" name="Untertitel 7">
            <a:extLst>
              <a:ext uri="{FF2B5EF4-FFF2-40B4-BE49-F238E27FC236}">
                <a16:creationId xmlns:a16="http://schemas.microsoft.com/office/drawing/2014/main" id="{E769993C-BC4E-62E7-9937-B0A8A974AB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0786BCA2-A278-9A81-CD8B-77B9DF1C5C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8021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6739F90-A0A2-747F-85EC-BCE0447AC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Niederlassungsmöglichkeiten im Vergleich 2015 vs. 2025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DC9A278-965F-1049-817B-0ACA8FDC30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/>
              <a:t>Hausärztliche Versorgungssituation in Bayern</a:t>
            </a:r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0509FB84-B637-A461-37AC-6292406EFF04}"/>
              </a:ext>
            </a:extLst>
          </p:cNvPr>
          <p:cNvSpPr txBox="1">
            <a:spLocks/>
          </p:cNvSpPr>
          <p:nvPr/>
        </p:nvSpPr>
        <p:spPr>
          <a:xfrm>
            <a:off x="832803" y="1317796"/>
            <a:ext cx="10278542" cy="288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96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 Unicode MS" panose="020B0604020202020204" pitchFamily="34" charset="-128"/>
              <a:buChar char="─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864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864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864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864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>
                <a:solidFill>
                  <a:srgbClr val="002060"/>
                </a:solidFill>
              </a:rPr>
              <a:t>	August 2015</a:t>
            </a:r>
            <a:r>
              <a:rPr lang="de-DE"/>
              <a:t>				</a:t>
            </a:r>
            <a:r>
              <a:rPr lang="de-DE" b="1"/>
              <a:t>August 2025</a:t>
            </a:r>
          </a:p>
        </p:txBody>
      </p:sp>
      <p:pic>
        <p:nvPicPr>
          <p:cNvPr id="9" name="Inhaltsplatzhalter 3">
            <a:extLst>
              <a:ext uri="{FF2B5EF4-FFF2-40B4-BE49-F238E27FC236}">
                <a16:creationId xmlns:a16="http://schemas.microsoft.com/office/drawing/2014/main" id="{3F5D0163-8024-37C3-5245-43136D8A48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636" y="1837374"/>
            <a:ext cx="4454494" cy="4314062"/>
          </a:xfrm>
          <a:prstGeom prst="rect">
            <a:avLst/>
          </a:prstGeom>
          <a:ln>
            <a:noFill/>
          </a:ln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71E45871-2F3D-00D6-38F9-5CC5130F5765}"/>
              </a:ext>
            </a:extLst>
          </p:cNvPr>
          <p:cNvSpPr txBox="1"/>
          <p:nvPr/>
        </p:nvSpPr>
        <p:spPr>
          <a:xfrm>
            <a:off x="8858250" y="1827849"/>
            <a:ext cx="1552575" cy="11344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DB3542FB-0872-D875-823B-33D14D2971AB}"/>
              </a:ext>
            </a:extLst>
          </p:cNvPr>
          <p:cNvSpPr txBox="1"/>
          <p:nvPr/>
        </p:nvSpPr>
        <p:spPr>
          <a:xfrm>
            <a:off x="6312179" y="4695825"/>
            <a:ext cx="652791" cy="2317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E3533030-3A8D-3053-91BD-CC139DCFB415}"/>
              </a:ext>
            </a:extLst>
          </p:cNvPr>
          <p:cNvSpPr txBox="1"/>
          <p:nvPr/>
        </p:nvSpPr>
        <p:spPr>
          <a:xfrm>
            <a:off x="8424403" y="4726138"/>
            <a:ext cx="652791" cy="2317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892F4190-E8E5-CB26-66F1-88DF3F101624}"/>
              </a:ext>
            </a:extLst>
          </p:cNvPr>
          <p:cNvSpPr txBox="1"/>
          <p:nvPr/>
        </p:nvSpPr>
        <p:spPr>
          <a:xfrm>
            <a:off x="6738326" y="4865132"/>
            <a:ext cx="548300" cy="561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C02BCC2E-9653-0570-58EA-932EB13EE2D7}"/>
              </a:ext>
            </a:extLst>
          </p:cNvPr>
          <p:cNvSpPr txBox="1"/>
          <p:nvPr/>
        </p:nvSpPr>
        <p:spPr>
          <a:xfrm>
            <a:off x="2433492" y="5864584"/>
            <a:ext cx="2397125" cy="3774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1664289C-E39F-CBAA-B42D-3C9DAB4A47DD}"/>
              </a:ext>
            </a:extLst>
          </p:cNvPr>
          <p:cNvSpPr txBox="1"/>
          <p:nvPr/>
        </p:nvSpPr>
        <p:spPr>
          <a:xfrm>
            <a:off x="5264275" y="5741745"/>
            <a:ext cx="1474051" cy="3774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043C9C41-A26B-C004-6811-D7A11E16868D}"/>
              </a:ext>
            </a:extLst>
          </p:cNvPr>
          <p:cNvSpPr txBox="1"/>
          <p:nvPr/>
        </p:nvSpPr>
        <p:spPr>
          <a:xfrm>
            <a:off x="9077194" y="1669866"/>
            <a:ext cx="1333631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/>
          </a:p>
          <a:p>
            <a:endParaRPr lang="de-DE"/>
          </a:p>
          <a:p>
            <a:endParaRPr lang="de-DE"/>
          </a:p>
          <a:p>
            <a:endParaRPr lang="de-DE"/>
          </a:p>
          <a:p>
            <a:endParaRPr lang="de-DE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3993B7D3-571D-B5CD-91BE-5B7F3AE5783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Einführung in Bedarfsplanung und Sicherstellung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AE541CF-7982-7BC8-B647-9A41461FF93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86" r="1"/>
          <a:stretch/>
        </p:blipFill>
        <p:spPr>
          <a:xfrm>
            <a:off x="5162739" y="1837374"/>
            <a:ext cx="4159968" cy="4313949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7868A1E4-7F8B-4041-8410-3DD86D86767B}"/>
              </a:ext>
            </a:extLst>
          </p:cNvPr>
          <p:cNvSpPr txBox="1"/>
          <p:nvPr/>
        </p:nvSpPr>
        <p:spPr>
          <a:xfrm>
            <a:off x="4562272" y="5864584"/>
            <a:ext cx="2397125" cy="4560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71395EE-A355-0476-6520-0706DDDE45F1}"/>
              </a:ext>
            </a:extLst>
          </p:cNvPr>
          <p:cNvSpPr txBox="1"/>
          <p:nvPr/>
        </p:nvSpPr>
        <p:spPr>
          <a:xfrm>
            <a:off x="8258885" y="1646026"/>
            <a:ext cx="1417675" cy="16102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3DB04599-1EB1-045D-C875-64D330FF00AA}"/>
              </a:ext>
            </a:extLst>
          </p:cNvPr>
          <p:cNvSpPr txBox="1"/>
          <p:nvPr/>
        </p:nvSpPr>
        <p:spPr>
          <a:xfrm>
            <a:off x="7702571" y="5966657"/>
            <a:ext cx="89494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/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B3A621CE-95C4-69C8-1BD3-8A98F44947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1012" y="1940495"/>
            <a:ext cx="2409825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921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DEA4740B-B401-8E5E-505E-CF8FB1B983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/>
              <a:t>Bedarfsplanung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/>
              <a:t>(Versorgungssituation)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/>
              <a:t>Sicherstellung – wie findet man neue Ärzte?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A9E2A8F-B409-EE52-487D-CF11CD633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Agenda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65A11A1-CA01-FFC8-0F4C-EF910CEE423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Einführung in Bedarfsplanung und Sicherstellung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3492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7A6C687-644C-4716-8165-8730CB054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Aus welcher Perspektive betrachten wir Versorgung?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43F931B-331C-7718-35FA-411526FB8A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/>
              <a:t>Bedarfsgerechte Versorgung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7D8E645-0E47-0EA1-BBAA-AB8E47899C1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Einführung in Bedarfsplanung und Sicherstellung</a:t>
            </a:r>
            <a:endParaRPr lang="de-DE" dirty="0"/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A8AE098A-A4C1-55CF-B18B-A666DEDA45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2498" y="1484777"/>
            <a:ext cx="7564209" cy="487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495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B9B49BB-3855-1840-68A7-C8F5E02B5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Bedarfsplanungs-Richtlinie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4E7EFE3-6DC3-CB38-A4DE-CDE23533A1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/>
              <a:t>Grundsätze der Bedarfsplanung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AE7D0A3-C074-99D0-6B4E-4F62CB441E5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Einführung in Bedarfsplanung und Sicherstellung</a:t>
            </a:r>
            <a:endParaRPr lang="de-DE" dirty="0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1E2E71CD-D410-FBD8-73A6-F19AE3FF6310}"/>
              </a:ext>
            </a:extLst>
          </p:cNvPr>
          <p:cNvGrpSpPr/>
          <p:nvPr/>
        </p:nvGrpSpPr>
        <p:grpSpPr>
          <a:xfrm>
            <a:off x="314325" y="1743074"/>
            <a:ext cx="4827682" cy="4420191"/>
            <a:chOff x="6998670" y="2511401"/>
            <a:chExt cx="3327353" cy="5257800"/>
          </a:xfrm>
        </p:grpSpPr>
        <p:pic>
          <p:nvPicPr>
            <p:cNvPr id="9" name="Grafik 8" descr="Ein Bild, das Platz enthält.&#10;&#10;Automatisch generierte Beschreibung">
              <a:extLst>
                <a:ext uri="{FF2B5EF4-FFF2-40B4-BE49-F238E27FC236}">
                  <a16:creationId xmlns:a16="http://schemas.microsoft.com/office/drawing/2014/main" id="{B27CA255-2663-68B0-00DA-B76A96E711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4716"/>
            <a:stretch/>
          </p:blipFill>
          <p:spPr>
            <a:xfrm>
              <a:off x="6998670" y="2511401"/>
              <a:ext cx="3327353" cy="5257800"/>
            </a:xfrm>
            <a:prstGeom prst="rect">
              <a:avLst/>
            </a:prstGeom>
            <a:effectLst>
              <a:outerShdw blurRad="152400" dist="50800" dir="5400000" algn="t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51C455A0-C314-587A-7020-114917E70722}"/>
                </a:ext>
              </a:extLst>
            </p:cNvPr>
            <p:cNvSpPr/>
            <p:nvPr/>
          </p:nvSpPr>
          <p:spPr>
            <a:xfrm>
              <a:off x="8832790" y="3040997"/>
              <a:ext cx="242200" cy="1890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F327F315-3911-A5E3-AC5C-2F3C0FF7A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9153" y="1713041"/>
            <a:ext cx="8520339" cy="4667953"/>
          </a:xfrm>
        </p:spPr>
        <p:txBody>
          <a:bodyPr>
            <a:normAutofit/>
          </a:bodyPr>
          <a:lstStyle/>
          <a:p>
            <a:pPr marL="812800" lvl="1" indent="-36195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"/>
              <a:defRPr/>
            </a:pPr>
            <a:endParaRPr lang="de-DE" sz="600" dirty="0"/>
          </a:p>
          <a:p>
            <a:pPr marL="812800" lvl="1" indent="-36195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"/>
              <a:defRPr/>
            </a:pPr>
            <a:endParaRPr lang="de-DE" sz="200" dirty="0"/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de-DE" altLang="de-DE" sz="1800"/>
              <a:t>Beinhaltet </a:t>
            </a:r>
            <a:r>
              <a:rPr lang="de-DE" altLang="de-DE" sz="1800" b="1" dirty="0"/>
              <a:t>bundesweit gültige Vorgaben </a:t>
            </a:r>
            <a:r>
              <a:rPr lang="de-DE" altLang="de-DE" sz="1800"/>
              <a:t>zu</a:t>
            </a:r>
            <a:r>
              <a:rPr lang="de-DE" altLang="de-DE"/>
              <a:t>: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de-DE" altLang="de-DE" sz="500" dirty="0"/>
          </a:p>
          <a:p>
            <a:pPr lvl="1">
              <a:lnSpc>
                <a:spcPct val="130000"/>
              </a:lnSpc>
              <a:spcBef>
                <a:spcPts val="600"/>
              </a:spcBef>
            </a:pPr>
            <a:r>
              <a:rPr lang="de-DE" altLang="de-DE" sz="1800" b="1" dirty="0"/>
              <a:t>Welche Ärzte benötigt werden </a:t>
            </a:r>
            <a:br>
              <a:rPr lang="de-DE" altLang="de-DE" sz="1800" b="1" dirty="0"/>
            </a:br>
            <a:r>
              <a:rPr lang="de-DE" altLang="de-DE" sz="1800" dirty="0">
                <a:solidFill>
                  <a:schemeClr val="accent2"/>
                </a:solidFill>
                <a:sym typeface="Wingdings" panose="05000000000000000000" pitchFamily="2" charset="2"/>
              </a:rPr>
              <a:t></a:t>
            </a:r>
            <a:r>
              <a:rPr lang="de-DE" altLang="de-DE" sz="1800" dirty="0">
                <a:sym typeface="Wingdings" panose="05000000000000000000" pitchFamily="2" charset="2"/>
              </a:rPr>
              <a:t> </a:t>
            </a:r>
            <a:r>
              <a:rPr lang="de-DE" altLang="de-DE" b="1" dirty="0">
                <a:solidFill>
                  <a:schemeClr val="accent1"/>
                </a:solidFill>
                <a:sym typeface="Wingdings" panose="05000000000000000000" pitchFamily="2" charset="2"/>
              </a:rPr>
              <a:t>Einteilung der Ärzte in 23</a:t>
            </a:r>
            <a:r>
              <a:rPr lang="de-DE" altLang="de-DE" dirty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de-DE" altLang="de-DE" b="1" dirty="0">
                <a:solidFill>
                  <a:schemeClr val="accent1"/>
                </a:solidFill>
                <a:sym typeface="Wingdings" panose="05000000000000000000" pitchFamily="2" charset="2"/>
              </a:rPr>
              <a:t>Arztgruppen in </a:t>
            </a:r>
            <a:r>
              <a:rPr lang="de-DE" altLang="de-DE" b="1">
                <a:solidFill>
                  <a:schemeClr val="accent1"/>
                </a:solidFill>
                <a:sym typeface="Wingdings" panose="05000000000000000000" pitchFamily="2" charset="2"/>
              </a:rPr>
              <a:t>4 Versorgungsebenen</a:t>
            </a:r>
          </a:p>
          <a:p>
            <a:pPr marL="446087" lvl="1" indent="0">
              <a:lnSpc>
                <a:spcPct val="130000"/>
              </a:lnSpc>
              <a:spcBef>
                <a:spcPts val="600"/>
              </a:spcBef>
              <a:buNone/>
            </a:pPr>
            <a:endParaRPr lang="de-DE" altLang="de-DE" sz="500" dirty="0">
              <a:sym typeface="Wingdings" panose="05000000000000000000" pitchFamily="2" charset="2"/>
            </a:endParaRPr>
          </a:p>
          <a:p>
            <a:pPr lvl="1">
              <a:lnSpc>
                <a:spcPct val="130000"/>
              </a:lnSpc>
              <a:spcBef>
                <a:spcPts val="600"/>
              </a:spcBef>
            </a:pPr>
            <a:r>
              <a:rPr lang="de-DE" altLang="de-DE" sz="1800" b="1" dirty="0"/>
              <a:t>Wo die Ärzte benötigt werden </a:t>
            </a:r>
            <a:br>
              <a:rPr lang="de-DE" altLang="de-DE" sz="1800" b="1" dirty="0"/>
            </a:br>
            <a:r>
              <a:rPr lang="de-DE" altLang="de-DE" sz="1800" dirty="0">
                <a:solidFill>
                  <a:schemeClr val="accent2"/>
                </a:solidFill>
                <a:sym typeface="Wingdings" panose="05000000000000000000" pitchFamily="2" charset="2"/>
              </a:rPr>
              <a:t></a:t>
            </a:r>
            <a:r>
              <a:rPr lang="de-DE" altLang="de-DE" sz="1800" dirty="0">
                <a:sym typeface="Wingdings" panose="05000000000000000000" pitchFamily="2" charset="2"/>
              </a:rPr>
              <a:t> </a:t>
            </a:r>
            <a:r>
              <a:rPr lang="de-DE" altLang="de-DE" b="1" dirty="0">
                <a:solidFill>
                  <a:schemeClr val="accent1"/>
                </a:solidFill>
                <a:sym typeface="Wingdings" panose="05000000000000000000" pitchFamily="2" charset="2"/>
              </a:rPr>
              <a:t>Definition </a:t>
            </a:r>
            <a:r>
              <a:rPr lang="de-DE" altLang="de-DE" b="1">
                <a:solidFill>
                  <a:schemeClr val="accent1"/>
                </a:solidFill>
                <a:sym typeface="Wingdings" panose="05000000000000000000" pitchFamily="2" charset="2"/>
              </a:rPr>
              <a:t>von Planungsbereichen</a:t>
            </a:r>
          </a:p>
          <a:p>
            <a:pPr lvl="1">
              <a:lnSpc>
                <a:spcPct val="130000"/>
              </a:lnSpc>
              <a:spcBef>
                <a:spcPts val="600"/>
              </a:spcBef>
            </a:pPr>
            <a:endParaRPr lang="de-DE" altLang="de-DE" sz="500" b="1">
              <a:sym typeface="Wingdings" panose="05000000000000000000" pitchFamily="2" charset="2"/>
            </a:endParaRPr>
          </a:p>
          <a:p>
            <a:pPr lvl="1">
              <a:lnSpc>
                <a:spcPct val="130000"/>
              </a:lnSpc>
              <a:spcBef>
                <a:spcPts val="600"/>
              </a:spcBef>
            </a:pPr>
            <a:r>
              <a:rPr lang="de-DE" altLang="de-DE" sz="1800" b="1"/>
              <a:t>Wie </a:t>
            </a:r>
            <a:r>
              <a:rPr lang="de-DE" altLang="de-DE" sz="1800" b="1" dirty="0"/>
              <a:t>viele Ärzte im Planungsbereich benötigt werden </a:t>
            </a:r>
            <a:br>
              <a:rPr lang="de-DE" altLang="de-DE" sz="1800" dirty="0"/>
            </a:br>
            <a:r>
              <a:rPr lang="de-DE" altLang="de-DE" sz="1800" dirty="0">
                <a:solidFill>
                  <a:schemeClr val="accent2"/>
                </a:solidFill>
                <a:sym typeface="Wingdings" panose="05000000000000000000" pitchFamily="2" charset="2"/>
              </a:rPr>
              <a:t></a:t>
            </a:r>
            <a:r>
              <a:rPr lang="de-DE" altLang="de-DE" sz="1800" dirty="0">
                <a:sym typeface="Wingdings" panose="05000000000000000000" pitchFamily="2" charset="2"/>
              </a:rPr>
              <a:t> </a:t>
            </a:r>
            <a:r>
              <a:rPr lang="de-DE" altLang="de-DE" b="1" dirty="0">
                <a:solidFill>
                  <a:schemeClr val="accent1"/>
                </a:solidFill>
                <a:sym typeface="Wingdings" panose="05000000000000000000" pitchFamily="2" charset="2"/>
              </a:rPr>
              <a:t>Verhältniszahl</a:t>
            </a:r>
            <a:endParaRPr lang="de-DE" sz="2000" dirty="0">
              <a:solidFill>
                <a:schemeClr val="accent1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DCBD62D8-812C-73D3-52BA-3B0A77840A9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471" y="2190080"/>
            <a:ext cx="4520869" cy="3145282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001A5226-91B2-4E05-F967-7BC2B3073F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1542" y="2429120"/>
            <a:ext cx="1086866" cy="144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848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C1BE12D-D56E-E9A1-7B48-BFFF7E18D4A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Einführung in Bedarfsplanung und Sicherstellung</a:t>
            </a:r>
            <a:endParaRPr lang="de-DE" dirty="0"/>
          </a:p>
        </p:txBody>
      </p:sp>
      <p:sp>
        <p:nvSpPr>
          <p:cNvPr id="64" name="Titel 5">
            <a:extLst>
              <a:ext uri="{FF2B5EF4-FFF2-40B4-BE49-F238E27FC236}">
                <a16:creationId xmlns:a16="http://schemas.microsoft.com/office/drawing/2014/main" id="{CDC2A34F-73C8-C956-8C77-D757776CE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861" y="650690"/>
            <a:ext cx="8712000" cy="673129"/>
          </a:xfrm>
        </p:spPr>
        <p:txBody>
          <a:bodyPr/>
          <a:lstStyle/>
          <a:p>
            <a:r>
              <a:rPr lang="de-DE"/>
              <a:t>Verhältniszahl</a:t>
            </a:r>
          </a:p>
        </p:txBody>
      </p:sp>
      <p:sp>
        <p:nvSpPr>
          <p:cNvPr id="65" name="Textplatzhalter 7">
            <a:extLst>
              <a:ext uri="{FF2B5EF4-FFF2-40B4-BE49-F238E27FC236}">
                <a16:creationId xmlns:a16="http://schemas.microsoft.com/office/drawing/2014/main" id="{450B55E6-EFB1-CB4A-E7AF-2C79F4B71BC3}"/>
              </a:ext>
            </a:extLst>
          </p:cNvPr>
          <p:cNvSpPr txBox="1">
            <a:spLocks/>
          </p:cNvSpPr>
          <p:nvPr/>
        </p:nvSpPr>
        <p:spPr>
          <a:xfrm>
            <a:off x="724500" y="292931"/>
            <a:ext cx="8712000" cy="288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96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 Unicode MS" panose="020B0604020202020204" pitchFamily="34" charset="-128"/>
              <a:buChar char="─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864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864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864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864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/>
              <a:t>Grundsätze der Bedarfsplanung</a:t>
            </a:r>
            <a:r>
              <a:rPr lang="de-DE"/>
              <a:t> </a:t>
            </a:r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5EA22CF-13AF-22A2-125D-098B00DC02AA}"/>
              </a:ext>
            </a:extLst>
          </p:cNvPr>
          <p:cNvSpPr txBox="1"/>
          <p:nvPr/>
        </p:nvSpPr>
        <p:spPr>
          <a:xfrm>
            <a:off x="838200" y="783929"/>
            <a:ext cx="9887626" cy="3250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endParaRPr lang="de-DE" altLang="de-DE" b="1"/>
          </a:p>
          <a:p>
            <a:pPr marL="266700" indent="-266700">
              <a:lnSpc>
                <a:spcPct val="120000"/>
              </a:lnSpc>
              <a:spcBef>
                <a:spcPct val="80000"/>
              </a:spcBef>
              <a:buClr>
                <a:srgbClr val="0072B7"/>
              </a:buClr>
              <a:buFont typeface="Wingdings" panose="05000000000000000000" pitchFamily="2" charset="2"/>
              <a:buChar char="n"/>
            </a:pPr>
            <a:r>
              <a:rPr lang="de-DE" altLang="de-DE" sz="1600" b="1">
                <a:solidFill>
                  <a:schemeClr val="tx2"/>
                </a:solidFill>
                <a:latin typeface="Arial"/>
              </a:rPr>
              <a:t>Allgem. Verhältniszahl</a:t>
            </a:r>
            <a:r>
              <a:rPr lang="de-DE" altLang="de-DE" sz="1400" b="1">
                <a:solidFill>
                  <a:srgbClr val="000000"/>
                </a:solidFill>
                <a:latin typeface="Arial"/>
              </a:rPr>
              <a:t> </a:t>
            </a:r>
            <a:r>
              <a:rPr lang="de-DE" altLang="de-DE" sz="1600" b="1">
                <a:solidFill>
                  <a:srgbClr val="0072B7"/>
                </a:solidFill>
                <a:latin typeface="Arial"/>
                <a:sym typeface="Wingdings" panose="05000000000000000000" pitchFamily="2" charset="2"/>
              </a:rPr>
              <a:t> </a:t>
            </a:r>
            <a:r>
              <a:rPr lang="de-DE" altLang="de-DE" sz="1600">
                <a:solidFill>
                  <a:srgbClr val="000000"/>
                </a:solidFill>
                <a:latin typeface="Arial"/>
              </a:rPr>
              <a:t>Soll-Verhältnis zwischen Ärzten und Einwohnern je Planungsbereich</a:t>
            </a:r>
          </a:p>
          <a:p>
            <a:pPr marL="717550" lvl="1" indent="-271463">
              <a:lnSpc>
                <a:spcPct val="120000"/>
              </a:lnSpc>
              <a:spcBef>
                <a:spcPct val="40000"/>
              </a:spcBef>
              <a:buClr>
                <a:srgbClr val="0072B7"/>
              </a:buClr>
              <a:buFont typeface="Wingdings" panose="05000000000000000000" pitchFamily="2" charset="2"/>
              <a:buChar char="n"/>
            </a:pPr>
            <a:r>
              <a:rPr lang="de-DE" sz="1400" b="1">
                <a:solidFill>
                  <a:schemeClr val="accent1"/>
                </a:solidFill>
              </a:rPr>
              <a:t>Beispiel: Allgemeine Verhältniszahl Hausärzte 1:1.633</a:t>
            </a:r>
          </a:p>
          <a:p>
            <a:pPr marL="260350" indent="-271463">
              <a:lnSpc>
                <a:spcPct val="120000"/>
              </a:lnSpc>
              <a:spcBef>
                <a:spcPct val="40000"/>
              </a:spcBef>
              <a:buClr>
                <a:srgbClr val="0072B7"/>
              </a:buClr>
              <a:buFont typeface="Wingdings" panose="05000000000000000000" pitchFamily="2" charset="2"/>
              <a:buChar char="n"/>
            </a:pPr>
            <a:r>
              <a:rPr lang="de-DE" sz="1600" b="1">
                <a:solidFill>
                  <a:schemeClr val="tx2"/>
                </a:solidFill>
                <a:latin typeface="Arial"/>
              </a:rPr>
              <a:t>Regionale</a:t>
            </a:r>
            <a:r>
              <a:rPr lang="de-DE" sz="1400">
                <a:solidFill>
                  <a:schemeClr val="tx2"/>
                </a:solidFill>
              </a:rPr>
              <a:t> </a:t>
            </a:r>
            <a:r>
              <a:rPr lang="de-DE" sz="1600" b="1">
                <a:solidFill>
                  <a:schemeClr val="tx2"/>
                </a:solidFill>
                <a:latin typeface="Arial"/>
              </a:rPr>
              <a:t>Verhältniszahl</a:t>
            </a:r>
            <a:r>
              <a:rPr lang="de-DE" sz="1400">
                <a:solidFill>
                  <a:schemeClr val="tx2"/>
                </a:solidFill>
              </a:rPr>
              <a:t> </a:t>
            </a:r>
            <a:r>
              <a:rPr lang="de-DE" sz="1400">
                <a:solidFill>
                  <a:schemeClr val="accent1"/>
                </a:solidFill>
                <a:sym typeface="Wingdings" panose="05000000000000000000" pitchFamily="2" charset="2"/>
              </a:rPr>
              <a:t></a:t>
            </a:r>
            <a:r>
              <a:rPr lang="de-DE" sz="140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de-DE" sz="1400">
                <a:solidFill>
                  <a:schemeClr val="tx2"/>
                </a:solidFill>
              </a:rPr>
              <a:t>Ermittlung der </a:t>
            </a:r>
            <a:r>
              <a:rPr lang="de-DE" sz="1400" b="1">
                <a:solidFill>
                  <a:schemeClr val="accent1"/>
                </a:solidFill>
              </a:rPr>
              <a:t>Regionalen Verhältniszahl je Arztgruppe und Planungsbereich</a:t>
            </a:r>
            <a:r>
              <a:rPr lang="de-DE" sz="1400" b="1">
                <a:solidFill>
                  <a:schemeClr val="accent2"/>
                </a:solidFill>
              </a:rPr>
              <a:t> </a:t>
            </a:r>
            <a:r>
              <a:rPr lang="de-DE" sz="1400">
                <a:solidFill>
                  <a:schemeClr val="tx2"/>
                </a:solidFill>
              </a:rPr>
              <a:t>durch Modifikation der Allgemeinen Verhältniszahl mit regionalem Verteilungsfaktor</a:t>
            </a:r>
          </a:p>
          <a:p>
            <a:pPr marL="717550" lvl="1" indent="-271463">
              <a:lnSpc>
                <a:spcPct val="120000"/>
              </a:lnSpc>
              <a:spcBef>
                <a:spcPct val="40000"/>
              </a:spcBef>
              <a:buClr>
                <a:srgbClr val="0072B7"/>
              </a:buClr>
              <a:buFont typeface="Wingdings" panose="05000000000000000000" pitchFamily="2" charset="2"/>
              <a:buChar char="n"/>
            </a:pPr>
            <a:r>
              <a:rPr lang="de-DE" sz="1400" b="1">
                <a:solidFill>
                  <a:schemeClr val="accent1"/>
                </a:solidFill>
              </a:rPr>
              <a:t>Ziel: </a:t>
            </a:r>
            <a:r>
              <a:rPr lang="de-DE" sz="1400">
                <a:solidFill>
                  <a:schemeClr val="tx2"/>
                </a:solidFill>
              </a:rPr>
              <a:t>Abbildung der Veränderungen der Altersstruktur und Morbidität der Einwohner </a:t>
            </a:r>
          </a:p>
          <a:p>
            <a:pPr marL="446087" lvl="1">
              <a:lnSpc>
                <a:spcPct val="120000"/>
              </a:lnSpc>
              <a:spcBef>
                <a:spcPct val="40000"/>
              </a:spcBef>
              <a:buClr>
                <a:srgbClr val="0072B7"/>
              </a:buClr>
            </a:pPr>
            <a:r>
              <a:rPr lang="de-DE" altLang="de-DE" sz="1400" b="1">
                <a:solidFill>
                  <a:schemeClr val="tx2"/>
                </a:solidFill>
              </a:rPr>
              <a:t>Basis zur Berechnung der Versorgungsgrade</a:t>
            </a:r>
          </a:p>
          <a:p>
            <a:pPr marL="446087" lvl="1">
              <a:lnSpc>
                <a:spcPct val="120000"/>
              </a:lnSpc>
              <a:spcBef>
                <a:spcPct val="40000"/>
              </a:spcBef>
              <a:buClr>
                <a:srgbClr val="0072B7"/>
              </a:buClr>
            </a:pPr>
            <a:endParaRPr lang="de-DE" sz="1400" b="1">
              <a:solidFill>
                <a:schemeClr val="accent2"/>
              </a:solidFill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à"/>
            </a:pPr>
            <a:endParaRPr lang="de-DE" altLang="de-DE" dirty="0"/>
          </a:p>
        </p:txBody>
      </p:sp>
      <p:sp>
        <p:nvSpPr>
          <p:cNvPr id="3" name="Pfeil: nach rechts gekrümmt 2">
            <a:extLst>
              <a:ext uri="{FF2B5EF4-FFF2-40B4-BE49-F238E27FC236}">
                <a16:creationId xmlns:a16="http://schemas.microsoft.com/office/drawing/2014/main" id="{C6E9FF57-E2D7-014A-02B3-6DA21082241F}"/>
              </a:ext>
            </a:extLst>
          </p:cNvPr>
          <p:cNvSpPr/>
          <p:nvPr/>
        </p:nvSpPr>
        <p:spPr bwMode="auto">
          <a:xfrm>
            <a:off x="802976" y="2737940"/>
            <a:ext cx="365760" cy="527124"/>
          </a:xfrm>
          <a:prstGeom prst="curvedRightArrow">
            <a:avLst>
              <a:gd name="adj1" fmla="val 25000"/>
              <a:gd name="adj2" fmla="val 52943"/>
              <a:gd name="adj3" fmla="val 27941"/>
            </a:avLst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53D4C0A-B4C3-5488-F876-F19FCFEC9C00}"/>
              </a:ext>
            </a:extLst>
          </p:cNvPr>
          <p:cNvSpPr txBox="1"/>
          <p:nvPr/>
        </p:nvSpPr>
        <p:spPr>
          <a:xfrm>
            <a:off x="1688801" y="3565202"/>
            <a:ext cx="86995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  <a:buClr>
                <a:srgbClr val="0072B7"/>
              </a:buClr>
              <a:defRPr/>
            </a:pPr>
            <a:r>
              <a:rPr lang="de-DE" altLang="de-DE" sz="1400" b="1" dirty="0">
                <a:solidFill>
                  <a:srgbClr val="00254D"/>
                </a:solidFill>
                <a:latin typeface="Arial"/>
              </a:rPr>
              <a:t>Bedarfsgerechte Versorgung: </a:t>
            </a:r>
          </a:p>
          <a:p>
            <a:pPr marL="266700" indent="-266700">
              <a:spcBef>
                <a:spcPct val="80000"/>
              </a:spcBef>
              <a:buClr>
                <a:srgbClr val="0072B7"/>
              </a:buClr>
              <a:buFont typeface="Wingdings" panose="05000000000000000000" pitchFamily="2" charset="2"/>
              <a:buChar char="n"/>
              <a:defRPr/>
            </a:pPr>
            <a:r>
              <a:rPr lang="de-DE" altLang="de-DE" sz="1400" dirty="0">
                <a:solidFill>
                  <a:srgbClr val="000000"/>
                </a:solidFill>
                <a:latin typeface="Arial"/>
              </a:rPr>
              <a:t>Es steht eine laut Bedarfsplan ausreichende Anzahl an Ärzten/ Psychotherapeuten für die Versorgung der Einwohner innerhalb einer Region zur Verfügung (</a:t>
            </a:r>
            <a:r>
              <a:rPr lang="de-DE" altLang="de-DE" sz="1400" dirty="0">
                <a:solidFill>
                  <a:srgbClr val="000000"/>
                </a:solidFill>
                <a:latin typeface="Arial"/>
                <a:sym typeface="Wingdings" panose="05000000000000000000" pitchFamily="2" charset="2"/>
              </a:rPr>
              <a:t>ausgewogenes Verhältnis zwischen Ärzten und Einwohnern).</a:t>
            </a:r>
            <a:endParaRPr lang="de-DE" altLang="de-DE" sz="1400" dirty="0">
              <a:solidFill>
                <a:srgbClr val="000000"/>
              </a:solidFill>
              <a:latin typeface="Arial"/>
            </a:endParaRPr>
          </a:p>
          <a:p>
            <a:pPr marL="266700" indent="-266700">
              <a:spcBef>
                <a:spcPct val="80000"/>
              </a:spcBef>
              <a:buClr>
                <a:srgbClr val="0072B7"/>
              </a:buClr>
            </a:pPr>
            <a:endParaRPr lang="de-DE" altLang="de-DE" sz="1600" dirty="0">
              <a:solidFill>
                <a:srgbClr val="000000"/>
              </a:solidFill>
              <a:latin typeface="Arial"/>
            </a:endParaRPr>
          </a:p>
          <a:p>
            <a:endParaRPr lang="de-DE" dirty="0"/>
          </a:p>
        </p:txBody>
      </p:sp>
      <p:pic>
        <p:nvPicPr>
          <p:cNvPr id="66" name="Grafik 65">
            <a:extLst>
              <a:ext uri="{FF2B5EF4-FFF2-40B4-BE49-F238E27FC236}">
                <a16:creationId xmlns:a16="http://schemas.microsoft.com/office/drawing/2014/main" id="{7F89F9C3-6304-D441-5CBF-908D1A34AC2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8904" y="4589195"/>
            <a:ext cx="5365735" cy="156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481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C1BE12D-D56E-E9A1-7B48-BFFF7E18D4A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Einführung in Bedarfsplanung und Sicherstellung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790FFBD-C4A2-3494-33EC-615E02C95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1997" y="3714932"/>
            <a:ext cx="389153" cy="71686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B9E5423-9530-7CFC-AA96-35CF7D1FD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0820" y="3787488"/>
            <a:ext cx="403546" cy="743374"/>
          </a:xfrm>
          <a:prstGeom prst="rect">
            <a:avLst/>
          </a:prstGeom>
        </p:spPr>
      </p:pic>
      <p:sp>
        <p:nvSpPr>
          <p:cNvPr id="10" name="Gleichschenkliges Dreieck 9">
            <a:extLst>
              <a:ext uri="{FF2B5EF4-FFF2-40B4-BE49-F238E27FC236}">
                <a16:creationId xmlns:a16="http://schemas.microsoft.com/office/drawing/2014/main" id="{8A260530-5FE5-B400-3B67-DCA1A87D9E86}"/>
              </a:ext>
            </a:extLst>
          </p:cNvPr>
          <p:cNvSpPr/>
          <p:nvPr/>
        </p:nvSpPr>
        <p:spPr bwMode="auto">
          <a:xfrm rot="21378754" flipH="1">
            <a:off x="3957430" y="3286800"/>
            <a:ext cx="251439" cy="343159"/>
          </a:xfrm>
          <a:prstGeom prst="triangle">
            <a:avLst/>
          </a:prstGeom>
          <a:solidFill>
            <a:schemeClr val="bg2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" name="Smiley 10">
            <a:extLst>
              <a:ext uri="{FF2B5EF4-FFF2-40B4-BE49-F238E27FC236}">
                <a16:creationId xmlns:a16="http://schemas.microsoft.com/office/drawing/2014/main" id="{284C91A7-9BA4-DA2D-2143-C51494F6B2E6}"/>
              </a:ext>
            </a:extLst>
          </p:cNvPr>
          <p:cNvSpPr/>
          <p:nvPr/>
        </p:nvSpPr>
        <p:spPr bwMode="auto">
          <a:xfrm rot="21378754" flipH="1">
            <a:off x="3965388" y="3136528"/>
            <a:ext cx="217152" cy="224373"/>
          </a:xfrm>
          <a:prstGeom prst="smileyFace">
            <a:avLst/>
          </a:prstGeom>
          <a:solidFill>
            <a:schemeClr val="bg2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2" name="Gleichschenkliges Dreieck 11">
            <a:extLst>
              <a:ext uri="{FF2B5EF4-FFF2-40B4-BE49-F238E27FC236}">
                <a16:creationId xmlns:a16="http://schemas.microsoft.com/office/drawing/2014/main" id="{F6438DC5-3255-2995-D13C-30531334D3FB}"/>
              </a:ext>
            </a:extLst>
          </p:cNvPr>
          <p:cNvSpPr/>
          <p:nvPr/>
        </p:nvSpPr>
        <p:spPr bwMode="auto">
          <a:xfrm rot="21378754" flipH="1">
            <a:off x="3689643" y="3322543"/>
            <a:ext cx="251439" cy="343159"/>
          </a:xfrm>
          <a:prstGeom prst="triangle">
            <a:avLst/>
          </a:prstGeom>
          <a:solidFill>
            <a:schemeClr val="bg2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3" name="Smiley 12">
            <a:extLst>
              <a:ext uri="{FF2B5EF4-FFF2-40B4-BE49-F238E27FC236}">
                <a16:creationId xmlns:a16="http://schemas.microsoft.com/office/drawing/2014/main" id="{2B84FA3E-81D1-47C2-BD77-F74D9DD88AD3}"/>
              </a:ext>
            </a:extLst>
          </p:cNvPr>
          <p:cNvSpPr/>
          <p:nvPr/>
        </p:nvSpPr>
        <p:spPr bwMode="auto">
          <a:xfrm rot="21378754" flipH="1">
            <a:off x="3697601" y="3172271"/>
            <a:ext cx="217152" cy="224373"/>
          </a:xfrm>
          <a:prstGeom prst="smileyFace">
            <a:avLst/>
          </a:prstGeom>
          <a:solidFill>
            <a:schemeClr val="bg2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4" name="Gleichschenkliges Dreieck 13">
            <a:extLst>
              <a:ext uri="{FF2B5EF4-FFF2-40B4-BE49-F238E27FC236}">
                <a16:creationId xmlns:a16="http://schemas.microsoft.com/office/drawing/2014/main" id="{8D8CAA50-96E1-ED7F-F248-E7DB03A7D4F6}"/>
              </a:ext>
            </a:extLst>
          </p:cNvPr>
          <p:cNvSpPr/>
          <p:nvPr/>
        </p:nvSpPr>
        <p:spPr bwMode="auto">
          <a:xfrm rot="21378754" flipH="1">
            <a:off x="4120932" y="3457974"/>
            <a:ext cx="251439" cy="343159"/>
          </a:xfrm>
          <a:prstGeom prst="triangle">
            <a:avLst/>
          </a:prstGeom>
          <a:solidFill>
            <a:schemeClr val="bg2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5" name="Smiley 14">
            <a:extLst>
              <a:ext uri="{FF2B5EF4-FFF2-40B4-BE49-F238E27FC236}">
                <a16:creationId xmlns:a16="http://schemas.microsoft.com/office/drawing/2014/main" id="{8894364C-78DE-3A0B-FB24-F1E447F1C82B}"/>
              </a:ext>
            </a:extLst>
          </p:cNvPr>
          <p:cNvSpPr/>
          <p:nvPr/>
        </p:nvSpPr>
        <p:spPr bwMode="auto">
          <a:xfrm rot="21378754" flipH="1">
            <a:off x="4119210" y="3299566"/>
            <a:ext cx="217152" cy="224373"/>
          </a:xfrm>
          <a:prstGeom prst="smileyFace">
            <a:avLst/>
          </a:prstGeom>
          <a:solidFill>
            <a:schemeClr val="bg2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CC5A103E-AE93-BE18-A3A2-D8214F589F92}"/>
              </a:ext>
            </a:extLst>
          </p:cNvPr>
          <p:cNvSpPr txBox="1">
            <a:spLocks noChangeArrowheads="1"/>
          </p:cNvSpPr>
          <p:nvPr/>
        </p:nvSpPr>
        <p:spPr>
          <a:xfrm>
            <a:off x="793861" y="1237657"/>
            <a:ext cx="8554266" cy="1026972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66700" indent="-266700" algn="l" rtl="0" eaLnBrk="0" fontAlgn="base" hangingPunct="0">
              <a:spcBef>
                <a:spcPct val="0"/>
              </a:spcBef>
              <a:spcAft>
                <a:spcPct val="8000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36588" indent="-190500" algn="l" rtl="0" eaLnBrk="0" fontAlgn="base" hangingPunct="0">
              <a:spcBef>
                <a:spcPct val="0"/>
              </a:spcBef>
              <a:spcAft>
                <a:spcPct val="8000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006475" indent="-190500" algn="l" rtl="0" eaLnBrk="0" fontAlgn="base" hangingPunct="0">
              <a:spcBef>
                <a:spcPct val="0"/>
              </a:spcBef>
              <a:spcAft>
                <a:spcPct val="8000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6363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625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de-DE" altLang="de-DE" sz="1600" dirty="0"/>
              <a:t>Es besteht ein </a:t>
            </a:r>
            <a:r>
              <a:rPr lang="de-DE" altLang="de-DE" sz="1600" b="1" dirty="0">
                <a:solidFill>
                  <a:schemeClr val="accent1"/>
                </a:solidFill>
              </a:rPr>
              <a:t>ungleiches Verhältnis </a:t>
            </a:r>
            <a:r>
              <a:rPr lang="de-DE" altLang="de-DE" sz="1600" b="1">
                <a:solidFill>
                  <a:schemeClr val="accent1"/>
                </a:solidFill>
              </a:rPr>
              <a:t>zwischen </a:t>
            </a:r>
            <a:r>
              <a:rPr lang="de-DE" altLang="de-DE" sz="1600"/>
              <a:t>der </a:t>
            </a:r>
            <a:r>
              <a:rPr lang="de-DE" altLang="de-DE" sz="1600" b="1" dirty="0">
                <a:solidFill>
                  <a:schemeClr val="accent1"/>
                </a:solidFill>
              </a:rPr>
              <a:t>Anzahl der Einwohner </a:t>
            </a:r>
            <a:r>
              <a:rPr lang="de-DE" altLang="de-DE" sz="1600" b="1">
                <a:solidFill>
                  <a:schemeClr val="accent1"/>
                </a:solidFill>
              </a:rPr>
              <a:t>und </a:t>
            </a:r>
            <a:br>
              <a:rPr lang="de-DE" altLang="de-DE" sz="1600" b="1">
                <a:solidFill>
                  <a:schemeClr val="accent1"/>
                </a:solidFill>
              </a:rPr>
            </a:br>
            <a:r>
              <a:rPr lang="de-DE" altLang="de-DE" sz="1600"/>
              <a:t>der </a:t>
            </a:r>
            <a:r>
              <a:rPr lang="de-DE" altLang="de-DE" sz="1600" b="1" dirty="0">
                <a:solidFill>
                  <a:schemeClr val="accent1"/>
                </a:solidFill>
              </a:rPr>
              <a:t>Anzahl der vorhandenen Ärzte/Psychotherapeuten</a:t>
            </a:r>
            <a:r>
              <a:rPr lang="de-DE" altLang="de-DE" sz="1600" dirty="0"/>
              <a:t>.</a:t>
            </a:r>
          </a:p>
          <a:p>
            <a:pPr marL="0" indent="0">
              <a:buNone/>
              <a:defRPr/>
            </a:pPr>
            <a:endParaRPr lang="de-DE" altLang="de-DE" sz="1600" dirty="0"/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22AAC6DF-0CAD-E4BF-B5BE-2435CE954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0640" y="1992507"/>
            <a:ext cx="7718253" cy="102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2" anchor="t" anchorCtr="0" compatLnSpc="1">
            <a:prstTxWarp prst="textNoShape">
              <a:avLst/>
            </a:prstTxWarp>
          </a:bodyPr>
          <a:lstStyle>
            <a:lvl1pPr marL="266700" indent="-266700" algn="l" rtl="0" eaLnBrk="1" fontAlgn="base" hangingPunct="1">
              <a:spcBef>
                <a:spcPct val="8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17550" indent="-27146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63638" indent="-2667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533525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3413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  <a:defRPr/>
            </a:pPr>
            <a:r>
              <a:rPr lang="de-DE" altLang="de-DE" sz="1600" b="1" dirty="0">
                <a:solidFill>
                  <a:schemeClr val="tx2"/>
                </a:solidFill>
              </a:rPr>
              <a:t>Überversorgung</a:t>
            </a:r>
            <a:r>
              <a:rPr lang="de-DE" altLang="de-DE" sz="1600" b="1" dirty="0">
                <a:solidFill>
                  <a:schemeClr val="accent2"/>
                </a:solidFill>
              </a:rPr>
              <a:t> </a:t>
            </a:r>
            <a:br>
              <a:rPr lang="de-DE" altLang="de-DE" sz="1600" dirty="0"/>
            </a:br>
            <a:r>
              <a:rPr lang="de-DE" altLang="de-DE" sz="1600" dirty="0"/>
              <a:t>Es stehen verhältnismäßig viele Ärzte/Psychotherapeuten </a:t>
            </a:r>
            <a:br>
              <a:rPr lang="de-DE" altLang="de-DE" sz="1600" dirty="0"/>
            </a:br>
            <a:r>
              <a:rPr lang="de-DE" altLang="de-DE" sz="1600" dirty="0"/>
              <a:t>zur Verfügung</a:t>
            </a:r>
          </a:p>
          <a:p>
            <a:pPr marL="0" indent="0">
              <a:buNone/>
              <a:defRPr/>
            </a:pPr>
            <a:endParaRPr lang="de-DE" altLang="de-DE" sz="1600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de-DE" altLang="de-DE" sz="1600" b="1" dirty="0">
                <a:solidFill>
                  <a:schemeClr val="tx2"/>
                </a:solidFill>
              </a:rPr>
              <a:t>Regelversorgung</a:t>
            </a:r>
            <a:br>
              <a:rPr lang="de-DE" altLang="de-DE" sz="1600" dirty="0"/>
            </a:br>
            <a:r>
              <a:rPr lang="de-DE" altLang="de-DE" sz="1600" dirty="0"/>
              <a:t>Es stehen zu wenige Ärzte/Psychotherapeuten </a:t>
            </a:r>
            <a:br>
              <a:rPr lang="de-DE" altLang="de-DE" sz="1600" dirty="0"/>
            </a:br>
            <a:r>
              <a:rPr lang="de-DE" altLang="de-DE" sz="1600" dirty="0"/>
              <a:t>zur Verfügung</a:t>
            </a:r>
          </a:p>
          <a:p>
            <a:pPr marL="0" indent="0">
              <a:buNone/>
              <a:defRPr/>
            </a:pPr>
            <a:endParaRPr lang="de-DE" altLang="de-DE" sz="1600" dirty="0"/>
          </a:p>
        </p:txBody>
      </p:sp>
      <p:sp>
        <p:nvSpPr>
          <p:cNvPr id="18" name="Gleichschenkliges Dreieck 17">
            <a:extLst>
              <a:ext uri="{FF2B5EF4-FFF2-40B4-BE49-F238E27FC236}">
                <a16:creationId xmlns:a16="http://schemas.microsoft.com/office/drawing/2014/main" id="{BC1E323B-D62A-7A21-5410-4A69519F22B7}"/>
              </a:ext>
            </a:extLst>
          </p:cNvPr>
          <p:cNvSpPr/>
          <p:nvPr/>
        </p:nvSpPr>
        <p:spPr bwMode="auto">
          <a:xfrm rot="21378754" flipH="1">
            <a:off x="3865182" y="3493021"/>
            <a:ext cx="251439" cy="343159"/>
          </a:xfrm>
          <a:prstGeom prst="triangle">
            <a:avLst/>
          </a:prstGeom>
          <a:solidFill>
            <a:schemeClr val="bg2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9" name="Smiley 18">
            <a:extLst>
              <a:ext uri="{FF2B5EF4-FFF2-40B4-BE49-F238E27FC236}">
                <a16:creationId xmlns:a16="http://schemas.microsoft.com/office/drawing/2014/main" id="{8FDD9A23-5CD5-77DA-3A8B-38C0A2160303}"/>
              </a:ext>
            </a:extLst>
          </p:cNvPr>
          <p:cNvSpPr/>
          <p:nvPr/>
        </p:nvSpPr>
        <p:spPr bwMode="auto">
          <a:xfrm rot="21378754" flipH="1">
            <a:off x="3855222" y="3334613"/>
            <a:ext cx="217152" cy="224373"/>
          </a:xfrm>
          <a:prstGeom prst="smileyFace">
            <a:avLst/>
          </a:prstGeom>
          <a:solidFill>
            <a:schemeClr val="bg2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0" name="Gleichschenkliges Dreieck 19">
            <a:extLst>
              <a:ext uri="{FF2B5EF4-FFF2-40B4-BE49-F238E27FC236}">
                <a16:creationId xmlns:a16="http://schemas.microsoft.com/office/drawing/2014/main" id="{B5C616F1-8046-4E68-3257-EBBA388CFC14}"/>
              </a:ext>
            </a:extLst>
          </p:cNvPr>
          <p:cNvSpPr/>
          <p:nvPr/>
        </p:nvSpPr>
        <p:spPr bwMode="auto">
          <a:xfrm rot="21378754" flipH="1">
            <a:off x="3983188" y="3637285"/>
            <a:ext cx="251439" cy="343159"/>
          </a:xfrm>
          <a:prstGeom prst="triangle">
            <a:avLst/>
          </a:prstGeom>
          <a:solidFill>
            <a:schemeClr val="bg2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1" name="Smiley 20">
            <a:extLst>
              <a:ext uri="{FF2B5EF4-FFF2-40B4-BE49-F238E27FC236}">
                <a16:creationId xmlns:a16="http://schemas.microsoft.com/office/drawing/2014/main" id="{02CB12E0-BA08-89FA-90F0-93F280F71CF7}"/>
              </a:ext>
            </a:extLst>
          </p:cNvPr>
          <p:cNvSpPr/>
          <p:nvPr/>
        </p:nvSpPr>
        <p:spPr bwMode="auto">
          <a:xfrm rot="21378754" flipH="1">
            <a:off x="4007622" y="3487013"/>
            <a:ext cx="217152" cy="224373"/>
          </a:xfrm>
          <a:prstGeom prst="smileyFace">
            <a:avLst/>
          </a:prstGeom>
          <a:solidFill>
            <a:schemeClr val="bg2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2" name="Gleichschenkliges Dreieck 21">
            <a:extLst>
              <a:ext uri="{FF2B5EF4-FFF2-40B4-BE49-F238E27FC236}">
                <a16:creationId xmlns:a16="http://schemas.microsoft.com/office/drawing/2014/main" id="{3D1575F8-E0BA-5AC0-86B4-568D0D605660}"/>
              </a:ext>
            </a:extLst>
          </p:cNvPr>
          <p:cNvSpPr/>
          <p:nvPr/>
        </p:nvSpPr>
        <p:spPr bwMode="auto">
          <a:xfrm rot="21378754" flipH="1">
            <a:off x="4136986" y="3789685"/>
            <a:ext cx="251439" cy="343159"/>
          </a:xfrm>
          <a:prstGeom prst="triangle">
            <a:avLst/>
          </a:prstGeom>
          <a:solidFill>
            <a:schemeClr val="bg2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3" name="Smiley 22">
            <a:extLst>
              <a:ext uri="{FF2B5EF4-FFF2-40B4-BE49-F238E27FC236}">
                <a16:creationId xmlns:a16="http://schemas.microsoft.com/office/drawing/2014/main" id="{83E083E9-E03F-D118-0E69-BA97A5368DBB}"/>
              </a:ext>
            </a:extLst>
          </p:cNvPr>
          <p:cNvSpPr/>
          <p:nvPr/>
        </p:nvSpPr>
        <p:spPr bwMode="auto">
          <a:xfrm rot="21378754" flipH="1">
            <a:off x="4143502" y="3631277"/>
            <a:ext cx="217152" cy="224373"/>
          </a:xfrm>
          <a:prstGeom prst="smileyFace">
            <a:avLst/>
          </a:prstGeom>
          <a:solidFill>
            <a:schemeClr val="bg2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4" name="Gleichschenkliges Dreieck 23">
            <a:extLst>
              <a:ext uri="{FF2B5EF4-FFF2-40B4-BE49-F238E27FC236}">
                <a16:creationId xmlns:a16="http://schemas.microsoft.com/office/drawing/2014/main" id="{AD3B67BB-CEED-0062-D93E-C0AF887BB89C}"/>
              </a:ext>
            </a:extLst>
          </p:cNvPr>
          <p:cNvSpPr/>
          <p:nvPr/>
        </p:nvSpPr>
        <p:spPr bwMode="auto">
          <a:xfrm rot="21378754" flipH="1">
            <a:off x="3516612" y="3493021"/>
            <a:ext cx="251439" cy="343159"/>
          </a:xfrm>
          <a:prstGeom prst="triangle">
            <a:avLst/>
          </a:prstGeom>
          <a:solidFill>
            <a:schemeClr val="bg2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5" name="Smiley 24">
            <a:extLst>
              <a:ext uri="{FF2B5EF4-FFF2-40B4-BE49-F238E27FC236}">
                <a16:creationId xmlns:a16="http://schemas.microsoft.com/office/drawing/2014/main" id="{114C6D07-4DD8-F408-C3E3-BB87019B2D0B}"/>
              </a:ext>
            </a:extLst>
          </p:cNvPr>
          <p:cNvSpPr/>
          <p:nvPr/>
        </p:nvSpPr>
        <p:spPr bwMode="auto">
          <a:xfrm rot="21378754" flipH="1">
            <a:off x="3523128" y="3334613"/>
            <a:ext cx="217152" cy="224373"/>
          </a:xfrm>
          <a:prstGeom prst="smileyFace">
            <a:avLst/>
          </a:prstGeom>
          <a:solidFill>
            <a:schemeClr val="bg2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6" name="Gleichschenkliges Dreieck 25">
            <a:extLst>
              <a:ext uri="{FF2B5EF4-FFF2-40B4-BE49-F238E27FC236}">
                <a16:creationId xmlns:a16="http://schemas.microsoft.com/office/drawing/2014/main" id="{7B8293F2-B978-7E2D-0ECF-9DE0E2BD2B6E}"/>
              </a:ext>
            </a:extLst>
          </p:cNvPr>
          <p:cNvSpPr/>
          <p:nvPr/>
        </p:nvSpPr>
        <p:spPr bwMode="auto">
          <a:xfrm rot="21378754" flipH="1">
            <a:off x="3675808" y="3637285"/>
            <a:ext cx="251439" cy="343159"/>
          </a:xfrm>
          <a:prstGeom prst="triangle">
            <a:avLst/>
          </a:prstGeom>
          <a:solidFill>
            <a:schemeClr val="bg2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7" name="Smiley 26">
            <a:extLst>
              <a:ext uri="{FF2B5EF4-FFF2-40B4-BE49-F238E27FC236}">
                <a16:creationId xmlns:a16="http://schemas.microsoft.com/office/drawing/2014/main" id="{A918CF0A-DE54-6802-8C20-721BF6099157}"/>
              </a:ext>
            </a:extLst>
          </p:cNvPr>
          <p:cNvSpPr/>
          <p:nvPr/>
        </p:nvSpPr>
        <p:spPr bwMode="auto">
          <a:xfrm rot="21378754" flipH="1">
            <a:off x="3675528" y="3487013"/>
            <a:ext cx="217152" cy="224373"/>
          </a:xfrm>
          <a:prstGeom prst="smileyFace">
            <a:avLst/>
          </a:prstGeom>
          <a:solidFill>
            <a:schemeClr val="bg2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8" name="Gleichschenkliges Dreieck 27">
            <a:extLst>
              <a:ext uri="{FF2B5EF4-FFF2-40B4-BE49-F238E27FC236}">
                <a16:creationId xmlns:a16="http://schemas.microsoft.com/office/drawing/2014/main" id="{FDB09A9E-96B6-7439-1E68-0A8A0384F51F}"/>
              </a:ext>
            </a:extLst>
          </p:cNvPr>
          <p:cNvSpPr/>
          <p:nvPr/>
        </p:nvSpPr>
        <p:spPr bwMode="auto">
          <a:xfrm rot="21378754" flipH="1">
            <a:off x="3819970" y="3789685"/>
            <a:ext cx="251439" cy="343159"/>
          </a:xfrm>
          <a:prstGeom prst="triangle">
            <a:avLst/>
          </a:prstGeom>
          <a:solidFill>
            <a:schemeClr val="bg2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9" name="Smiley 28">
            <a:extLst>
              <a:ext uri="{FF2B5EF4-FFF2-40B4-BE49-F238E27FC236}">
                <a16:creationId xmlns:a16="http://schemas.microsoft.com/office/drawing/2014/main" id="{629DCB4A-FDDE-5789-1292-740CF505B996}"/>
              </a:ext>
            </a:extLst>
          </p:cNvPr>
          <p:cNvSpPr/>
          <p:nvPr/>
        </p:nvSpPr>
        <p:spPr bwMode="auto">
          <a:xfrm rot="21378754" flipH="1">
            <a:off x="3826486" y="3631277"/>
            <a:ext cx="217152" cy="224373"/>
          </a:xfrm>
          <a:prstGeom prst="smileyFace">
            <a:avLst/>
          </a:prstGeom>
          <a:solidFill>
            <a:schemeClr val="bg2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0" name="Gleichschenkliges Dreieck 29">
            <a:extLst>
              <a:ext uri="{FF2B5EF4-FFF2-40B4-BE49-F238E27FC236}">
                <a16:creationId xmlns:a16="http://schemas.microsoft.com/office/drawing/2014/main" id="{DB4651FB-8DDC-64D4-1B4D-A23FC8CFFAC2}"/>
              </a:ext>
            </a:extLst>
          </p:cNvPr>
          <p:cNvSpPr/>
          <p:nvPr/>
        </p:nvSpPr>
        <p:spPr bwMode="auto">
          <a:xfrm rot="21378754" flipH="1">
            <a:off x="3518395" y="3796317"/>
            <a:ext cx="251439" cy="343159"/>
          </a:xfrm>
          <a:prstGeom prst="triangle">
            <a:avLst/>
          </a:prstGeom>
          <a:solidFill>
            <a:schemeClr val="bg2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1" name="Smiley 30">
            <a:extLst>
              <a:ext uri="{FF2B5EF4-FFF2-40B4-BE49-F238E27FC236}">
                <a16:creationId xmlns:a16="http://schemas.microsoft.com/office/drawing/2014/main" id="{A0C90C2D-3131-055C-C01C-1FA79F4F1850}"/>
              </a:ext>
            </a:extLst>
          </p:cNvPr>
          <p:cNvSpPr/>
          <p:nvPr/>
        </p:nvSpPr>
        <p:spPr bwMode="auto">
          <a:xfrm rot="21378754" flipH="1">
            <a:off x="3516673" y="3637909"/>
            <a:ext cx="217152" cy="224373"/>
          </a:xfrm>
          <a:prstGeom prst="smileyFace">
            <a:avLst/>
          </a:prstGeom>
          <a:solidFill>
            <a:schemeClr val="bg2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2" name="Geschweifte Klammer rechts 31">
            <a:extLst>
              <a:ext uri="{FF2B5EF4-FFF2-40B4-BE49-F238E27FC236}">
                <a16:creationId xmlns:a16="http://schemas.microsoft.com/office/drawing/2014/main" id="{6C5047B3-CB9B-A88D-AF8D-F9CD8A675137}"/>
              </a:ext>
            </a:extLst>
          </p:cNvPr>
          <p:cNvSpPr/>
          <p:nvPr/>
        </p:nvSpPr>
        <p:spPr bwMode="auto">
          <a:xfrm rot="5400000">
            <a:off x="3105808" y="4499351"/>
            <a:ext cx="241601" cy="1416908"/>
          </a:xfrm>
          <a:prstGeom prst="rightBrace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3" name="Geschweifte Klammer rechts 32">
            <a:extLst>
              <a:ext uri="{FF2B5EF4-FFF2-40B4-BE49-F238E27FC236}">
                <a16:creationId xmlns:a16="http://schemas.microsoft.com/office/drawing/2014/main" id="{48619F88-D776-FB7B-810F-3CA460CEF655}"/>
              </a:ext>
            </a:extLst>
          </p:cNvPr>
          <p:cNvSpPr/>
          <p:nvPr/>
        </p:nvSpPr>
        <p:spPr bwMode="auto">
          <a:xfrm rot="5400000">
            <a:off x="6965457" y="4474762"/>
            <a:ext cx="241601" cy="1416908"/>
          </a:xfrm>
          <a:prstGeom prst="rightBrace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832142C1-9349-4373-F8B1-DB2E3F30B6F7}"/>
              </a:ext>
            </a:extLst>
          </p:cNvPr>
          <p:cNvSpPr/>
          <p:nvPr/>
        </p:nvSpPr>
        <p:spPr>
          <a:xfrm>
            <a:off x="1461605" y="5365959"/>
            <a:ext cx="353000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200" dirty="0"/>
              <a:t>Versorgungsgrad innerhalb einer Region </a:t>
            </a:r>
            <a:br>
              <a:rPr lang="de-DE" sz="1200" dirty="0"/>
            </a:br>
            <a:r>
              <a:rPr lang="de-DE" sz="1400" b="1" dirty="0">
                <a:solidFill>
                  <a:srgbClr val="0070C0"/>
                </a:solidFill>
              </a:rPr>
              <a:t>≥ 110%</a:t>
            </a:r>
            <a:endParaRPr lang="de-DE" sz="1200" b="1" dirty="0">
              <a:solidFill>
                <a:srgbClr val="0070C0"/>
              </a:solidFill>
            </a:endParaRP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33602488-24D0-1414-12A6-9AA673DF1037}"/>
              </a:ext>
            </a:extLst>
          </p:cNvPr>
          <p:cNvSpPr/>
          <p:nvPr/>
        </p:nvSpPr>
        <p:spPr>
          <a:xfrm>
            <a:off x="5010553" y="5328630"/>
            <a:ext cx="415140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200" dirty="0"/>
              <a:t>Versorgungsgrad innerhalb einer Region </a:t>
            </a:r>
            <a:br>
              <a:rPr lang="de-DE" sz="1200" dirty="0"/>
            </a:br>
            <a:r>
              <a:rPr lang="de-DE" sz="1400" b="1" dirty="0">
                <a:solidFill>
                  <a:srgbClr val="84AB35"/>
                </a:solidFill>
              </a:rPr>
              <a:t>≤ 110%</a:t>
            </a:r>
            <a:endParaRPr lang="de-DE" sz="1200" b="1" dirty="0">
              <a:solidFill>
                <a:srgbClr val="84AB35"/>
              </a:solidFill>
            </a:endParaRPr>
          </a:p>
        </p:txBody>
      </p:sp>
      <p:sp>
        <p:nvSpPr>
          <p:cNvPr id="36" name="Gleichschenkliges Dreieck 35">
            <a:extLst>
              <a:ext uri="{FF2B5EF4-FFF2-40B4-BE49-F238E27FC236}">
                <a16:creationId xmlns:a16="http://schemas.microsoft.com/office/drawing/2014/main" id="{6A56F0E3-7603-4FA6-0C6B-F64D9AA3287F}"/>
              </a:ext>
            </a:extLst>
          </p:cNvPr>
          <p:cNvSpPr/>
          <p:nvPr/>
        </p:nvSpPr>
        <p:spPr bwMode="auto">
          <a:xfrm rot="21378754" flipH="1">
            <a:off x="7752843" y="3475280"/>
            <a:ext cx="251439" cy="343159"/>
          </a:xfrm>
          <a:prstGeom prst="triangle">
            <a:avLst/>
          </a:prstGeom>
          <a:solidFill>
            <a:schemeClr val="bg2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7" name="Smiley 36">
            <a:extLst>
              <a:ext uri="{FF2B5EF4-FFF2-40B4-BE49-F238E27FC236}">
                <a16:creationId xmlns:a16="http://schemas.microsoft.com/office/drawing/2014/main" id="{7329CF4D-423C-2143-F1C6-D81D3C9FEC0E}"/>
              </a:ext>
            </a:extLst>
          </p:cNvPr>
          <p:cNvSpPr/>
          <p:nvPr/>
        </p:nvSpPr>
        <p:spPr bwMode="auto">
          <a:xfrm rot="21378754" flipH="1">
            <a:off x="7760801" y="3325008"/>
            <a:ext cx="217152" cy="224373"/>
          </a:xfrm>
          <a:prstGeom prst="smileyFace">
            <a:avLst/>
          </a:prstGeom>
          <a:solidFill>
            <a:schemeClr val="bg2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8" name="Gleichschenkliges Dreieck 37">
            <a:extLst>
              <a:ext uri="{FF2B5EF4-FFF2-40B4-BE49-F238E27FC236}">
                <a16:creationId xmlns:a16="http://schemas.microsoft.com/office/drawing/2014/main" id="{14ADB59C-4451-F673-7254-74377469851E}"/>
              </a:ext>
            </a:extLst>
          </p:cNvPr>
          <p:cNvSpPr/>
          <p:nvPr/>
        </p:nvSpPr>
        <p:spPr bwMode="auto">
          <a:xfrm rot="21378754" flipH="1">
            <a:off x="7485056" y="3511023"/>
            <a:ext cx="251439" cy="343159"/>
          </a:xfrm>
          <a:prstGeom prst="triangle">
            <a:avLst/>
          </a:prstGeom>
          <a:solidFill>
            <a:schemeClr val="bg2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9" name="Smiley 38">
            <a:extLst>
              <a:ext uri="{FF2B5EF4-FFF2-40B4-BE49-F238E27FC236}">
                <a16:creationId xmlns:a16="http://schemas.microsoft.com/office/drawing/2014/main" id="{86BE66D3-65D6-4D6F-A540-94A2933C85DD}"/>
              </a:ext>
            </a:extLst>
          </p:cNvPr>
          <p:cNvSpPr/>
          <p:nvPr/>
        </p:nvSpPr>
        <p:spPr bwMode="auto">
          <a:xfrm rot="21378754" flipH="1">
            <a:off x="7493014" y="3360751"/>
            <a:ext cx="217152" cy="224373"/>
          </a:xfrm>
          <a:prstGeom prst="smileyFace">
            <a:avLst/>
          </a:prstGeom>
          <a:solidFill>
            <a:schemeClr val="bg2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0" name="Gleichschenkliges Dreieck 39">
            <a:extLst>
              <a:ext uri="{FF2B5EF4-FFF2-40B4-BE49-F238E27FC236}">
                <a16:creationId xmlns:a16="http://schemas.microsoft.com/office/drawing/2014/main" id="{BD0B5BF9-5D76-AC21-7912-8904D4CA8164}"/>
              </a:ext>
            </a:extLst>
          </p:cNvPr>
          <p:cNvSpPr/>
          <p:nvPr/>
        </p:nvSpPr>
        <p:spPr bwMode="auto">
          <a:xfrm rot="21378754" flipH="1">
            <a:off x="7916345" y="3646454"/>
            <a:ext cx="251439" cy="343159"/>
          </a:xfrm>
          <a:prstGeom prst="triangle">
            <a:avLst/>
          </a:prstGeom>
          <a:solidFill>
            <a:schemeClr val="bg2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1" name="Smiley 40">
            <a:extLst>
              <a:ext uri="{FF2B5EF4-FFF2-40B4-BE49-F238E27FC236}">
                <a16:creationId xmlns:a16="http://schemas.microsoft.com/office/drawing/2014/main" id="{6CE77EF5-3473-3E50-2821-1A98A43158DE}"/>
              </a:ext>
            </a:extLst>
          </p:cNvPr>
          <p:cNvSpPr/>
          <p:nvPr/>
        </p:nvSpPr>
        <p:spPr bwMode="auto">
          <a:xfrm rot="21378754" flipH="1">
            <a:off x="7914623" y="3488046"/>
            <a:ext cx="217152" cy="224373"/>
          </a:xfrm>
          <a:prstGeom prst="smileyFace">
            <a:avLst/>
          </a:prstGeom>
          <a:solidFill>
            <a:schemeClr val="bg2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2" name="Gleichschenkliges Dreieck 41">
            <a:extLst>
              <a:ext uri="{FF2B5EF4-FFF2-40B4-BE49-F238E27FC236}">
                <a16:creationId xmlns:a16="http://schemas.microsoft.com/office/drawing/2014/main" id="{5FD44531-A49F-2B27-C3E8-C025833213F7}"/>
              </a:ext>
            </a:extLst>
          </p:cNvPr>
          <p:cNvSpPr/>
          <p:nvPr/>
        </p:nvSpPr>
        <p:spPr bwMode="auto">
          <a:xfrm rot="21378754" flipH="1">
            <a:off x="7660595" y="3681501"/>
            <a:ext cx="251439" cy="343159"/>
          </a:xfrm>
          <a:prstGeom prst="triangle">
            <a:avLst/>
          </a:prstGeom>
          <a:solidFill>
            <a:schemeClr val="bg2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3" name="Smiley 42">
            <a:extLst>
              <a:ext uri="{FF2B5EF4-FFF2-40B4-BE49-F238E27FC236}">
                <a16:creationId xmlns:a16="http://schemas.microsoft.com/office/drawing/2014/main" id="{0957103A-8F6E-85FA-27F7-9A82663A700A}"/>
              </a:ext>
            </a:extLst>
          </p:cNvPr>
          <p:cNvSpPr/>
          <p:nvPr/>
        </p:nvSpPr>
        <p:spPr bwMode="auto">
          <a:xfrm rot="21378754" flipH="1">
            <a:off x="7650635" y="3523093"/>
            <a:ext cx="217152" cy="224373"/>
          </a:xfrm>
          <a:prstGeom prst="smileyFace">
            <a:avLst/>
          </a:prstGeom>
          <a:solidFill>
            <a:schemeClr val="bg2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4" name="Gleichschenkliges Dreieck 43">
            <a:extLst>
              <a:ext uri="{FF2B5EF4-FFF2-40B4-BE49-F238E27FC236}">
                <a16:creationId xmlns:a16="http://schemas.microsoft.com/office/drawing/2014/main" id="{F630EB92-03B8-FFAF-CF1D-863537866E2F}"/>
              </a:ext>
            </a:extLst>
          </p:cNvPr>
          <p:cNvSpPr/>
          <p:nvPr/>
        </p:nvSpPr>
        <p:spPr bwMode="auto">
          <a:xfrm rot="21378754" flipH="1">
            <a:off x="7778601" y="3825765"/>
            <a:ext cx="251439" cy="343159"/>
          </a:xfrm>
          <a:prstGeom prst="triangle">
            <a:avLst/>
          </a:prstGeom>
          <a:solidFill>
            <a:schemeClr val="bg2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5" name="Smiley 44">
            <a:extLst>
              <a:ext uri="{FF2B5EF4-FFF2-40B4-BE49-F238E27FC236}">
                <a16:creationId xmlns:a16="http://schemas.microsoft.com/office/drawing/2014/main" id="{18BD2EFB-CF00-C2CE-CCC6-76A70BC9AC18}"/>
              </a:ext>
            </a:extLst>
          </p:cNvPr>
          <p:cNvSpPr/>
          <p:nvPr/>
        </p:nvSpPr>
        <p:spPr bwMode="auto">
          <a:xfrm rot="21378754" flipH="1">
            <a:off x="7803035" y="3675493"/>
            <a:ext cx="217152" cy="224373"/>
          </a:xfrm>
          <a:prstGeom prst="smileyFace">
            <a:avLst/>
          </a:prstGeom>
          <a:solidFill>
            <a:schemeClr val="bg2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6" name="Gleichschenkliges Dreieck 45">
            <a:extLst>
              <a:ext uri="{FF2B5EF4-FFF2-40B4-BE49-F238E27FC236}">
                <a16:creationId xmlns:a16="http://schemas.microsoft.com/office/drawing/2014/main" id="{279462A3-5DA4-B8A2-F804-C2A67D006DA9}"/>
              </a:ext>
            </a:extLst>
          </p:cNvPr>
          <p:cNvSpPr/>
          <p:nvPr/>
        </p:nvSpPr>
        <p:spPr bwMode="auto">
          <a:xfrm rot="21378754" flipH="1">
            <a:off x="7932399" y="3978165"/>
            <a:ext cx="251439" cy="343159"/>
          </a:xfrm>
          <a:prstGeom prst="triangle">
            <a:avLst/>
          </a:prstGeom>
          <a:solidFill>
            <a:schemeClr val="bg2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7" name="Smiley 46">
            <a:extLst>
              <a:ext uri="{FF2B5EF4-FFF2-40B4-BE49-F238E27FC236}">
                <a16:creationId xmlns:a16="http://schemas.microsoft.com/office/drawing/2014/main" id="{DDDEEB8F-AE61-BA55-A4E1-EA7C5B01C233}"/>
              </a:ext>
            </a:extLst>
          </p:cNvPr>
          <p:cNvSpPr/>
          <p:nvPr/>
        </p:nvSpPr>
        <p:spPr bwMode="auto">
          <a:xfrm rot="21378754" flipH="1">
            <a:off x="7954416" y="3800810"/>
            <a:ext cx="217152" cy="224373"/>
          </a:xfrm>
          <a:prstGeom prst="smileyFace">
            <a:avLst/>
          </a:prstGeom>
          <a:solidFill>
            <a:schemeClr val="bg2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8" name="Gleichschenkliges Dreieck 47">
            <a:extLst>
              <a:ext uri="{FF2B5EF4-FFF2-40B4-BE49-F238E27FC236}">
                <a16:creationId xmlns:a16="http://schemas.microsoft.com/office/drawing/2014/main" id="{25B5114B-1671-F986-0010-7456194863F4}"/>
              </a:ext>
            </a:extLst>
          </p:cNvPr>
          <p:cNvSpPr/>
          <p:nvPr/>
        </p:nvSpPr>
        <p:spPr bwMode="auto">
          <a:xfrm rot="21378754" flipH="1">
            <a:off x="7312025" y="3681501"/>
            <a:ext cx="251439" cy="343159"/>
          </a:xfrm>
          <a:prstGeom prst="triangle">
            <a:avLst/>
          </a:prstGeom>
          <a:solidFill>
            <a:schemeClr val="bg2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9" name="Smiley 48">
            <a:extLst>
              <a:ext uri="{FF2B5EF4-FFF2-40B4-BE49-F238E27FC236}">
                <a16:creationId xmlns:a16="http://schemas.microsoft.com/office/drawing/2014/main" id="{4D935FEF-63C5-355A-F539-A46FEC5FCED7}"/>
              </a:ext>
            </a:extLst>
          </p:cNvPr>
          <p:cNvSpPr/>
          <p:nvPr/>
        </p:nvSpPr>
        <p:spPr bwMode="auto">
          <a:xfrm rot="21378754" flipH="1">
            <a:off x="7318541" y="3523093"/>
            <a:ext cx="217152" cy="224373"/>
          </a:xfrm>
          <a:prstGeom prst="smileyFace">
            <a:avLst/>
          </a:prstGeom>
          <a:solidFill>
            <a:schemeClr val="bg2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0" name="Gleichschenkliges Dreieck 49">
            <a:extLst>
              <a:ext uri="{FF2B5EF4-FFF2-40B4-BE49-F238E27FC236}">
                <a16:creationId xmlns:a16="http://schemas.microsoft.com/office/drawing/2014/main" id="{D08D1B50-FB89-F348-D92A-22EE40EFCF8A}"/>
              </a:ext>
            </a:extLst>
          </p:cNvPr>
          <p:cNvSpPr/>
          <p:nvPr/>
        </p:nvSpPr>
        <p:spPr bwMode="auto">
          <a:xfrm rot="21378754" flipH="1">
            <a:off x="7471221" y="3825765"/>
            <a:ext cx="251439" cy="343159"/>
          </a:xfrm>
          <a:prstGeom prst="triangle">
            <a:avLst/>
          </a:prstGeom>
          <a:solidFill>
            <a:schemeClr val="bg2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1" name="Smiley 50">
            <a:extLst>
              <a:ext uri="{FF2B5EF4-FFF2-40B4-BE49-F238E27FC236}">
                <a16:creationId xmlns:a16="http://schemas.microsoft.com/office/drawing/2014/main" id="{E8B66B60-103F-4988-040D-BF16EEEF4977}"/>
              </a:ext>
            </a:extLst>
          </p:cNvPr>
          <p:cNvSpPr/>
          <p:nvPr/>
        </p:nvSpPr>
        <p:spPr bwMode="auto">
          <a:xfrm rot="21378754" flipH="1">
            <a:off x="7470941" y="3675493"/>
            <a:ext cx="217152" cy="224373"/>
          </a:xfrm>
          <a:prstGeom prst="smileyFace">
            <a:avLst/>
          </a:prstGeom>
          <a:solidFill>
            <a:schemeClr val="bg2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2" name="Gleichschenkliges Dreieck 51">
            <a:extLst>
              <a:ext uri="{FF2B5EF4-FFF2-40B4-BE49-F238E27FC236}">
                <a16:creationId xmlns:a16="http://schemas.microsoft.com/office/drawing/2014/main" id="{BD7E5AFB-BA3D-C799-B95D-8F891F6C5CFA}"/>
              </a:ext>
            </a:extLst>
          </p:cNvPr>
          <p:cNvSpPr/>
          <p:nvPr/>
        </p:nvSpPr>
        <p:spPr bwMode="auto">
          <a:xfrm rot="21378754" flipH="1">
            <a:off x="7615383" y="3978165"/>
            <a:ext cx="251439" cy="343159"/>
          </a:xfrm>
          <a:prstGeom prst="triangle">
            <a:avLst/>
          </a:prstGeom>
          <a:solidFill>
            <a:schemeClr val="bg2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3" name="Smiley 52">
            <a:extLst>
              <a:ext uri="{FF2B5EF4-FFF2-40B4-BE49-F238E27FC236}">
                <a16:creationId xmlns:a16="http://schemas.microsoft.com/office/drawing/2014/main" id="{9132528A-8D95-87D7-20F8-6183E8B1DFAE}"/>
              </a:ext>
            </a:extLst>
          </p:cNvPr>
          <p:cNvSpPr/>
          <p:nvPr/>
        </p:nvSpPr>
        <p:spPr bwMode="auto">
          <a:xfrm rot="21378754" flipH="1">
            <a:off x="7621899" y="3819757"/>
            <a:ext cx="217152" cy="224373"/>
          </a:xfrm>
          <a:prstGeom prst="smileyFace">
            <a:avLst/>
          </a:prstGeom>
          <a:solidFill>
            <a:schemeClr val="bg2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4" name="Gleichschenkliges Dreieck 53">
            <a:extLst>
              <a:ext uri="{FF2B5EF4-FFF2-40B4-BE49-F238E27FC236}">
                <a16:creationId xmlns:a16="http://schemas.microsoft.com/office/drawing/2014/main" id="{92E183BA-F165-130A-A312-76A2FDD82187}"/>
              </a:ext>
            </a:extLst>
          </p:cNvPr>
          <p:cNvSpPr/>
          <p:nvPr/>
        </p:nvSpPr>
        <p:spPr bwMode="auto">
          <a:xfrm rot="21378754" flipH="1">
            <a:off x="7313808" y="3984797"/>
            <a:ext cx="251439" cy="343159"/>
          </a:xfrm>
          <a:prstGeom prst="triangle">
            <a:avLst/>
          </a:prstGeom>
          <a:solidFill>
            <a:schemeClr val="bg2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5" name="Smiley 54">
            <a:extLst>
              <a:ext uri="{FF2B5EF4-FFF2-40B4-BE49-F238E27FC236}">
                <a16:creationId xmlns:a16="http://schemas.microsoft.com/office/drawing/2014/main" id="{66214954-DB32-8ED1-C5BF-A09D162122D5}"/>
              </a:ext>
            </a:extLst>
          </p:cNvPr>
          <p:cNvSpPr/>
          <p:nvPr/>
        </p:nvSpPr>
        <p:spPr bwMode="auto">
          <a:xfrm rot="21378754" flipH="1">
            <a:off x="7312086" y="3826389"/>
            <a:ext cx="217152" cy="224373"/>
          </a:xfrm>
          <a:prstGeom prst="smileyFace">
            <a:avLst/>
          </a:prstGeom>
          <a:solidFill>
            <a:schemeClr val="bg2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56" name="Grafik 55">
            <a:extLst>
              <a:ext uri="{FF2B5EF4-FFF2-40B4-BE49-F238E27FC236}">
                <a16:creationId xmlns:a16="http://schemas.microsoft.com/office/drawing/2014/main" id="{B55541EB-944B-1E62-1D6F-035E610D39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1357" y="3129777"/>
            <a:ext cx="382768" cy="705099"/>
          </a:xfrm>
          <a:prstGeom prst="rect">
            <a:avLst/>
          </a:prstGeom>
        </p:spPr>
      </p:pic>
      <p:pic>
        <p:nvPicPr>
          <p:cNvPr id="57" name="Grafik 56">
            <a:extLst>
              <a:ext uri="{FF2B5EF4-FFF2-40B4-BE49-F238E27FC236}">
                <a16:creationId xmlns:a16="http://schemas.microsoft.com/office/drawing/2014/main" id="{EB41D0E8-D282-B0C2-C845-873C9712B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8465" y="3068552"/>
            <a:ext cx="377141" cy="694733"/>
          </a:xfrm>
          <a:prstGeom prst="rect">
            <a:avLst/>
          </a:prstGeom>
        </p:spPr>
      </p:pic>
      <p:pic>
        <p:nvPicPr>
          <p:cNvPr id="58" name="Grafik 57">
            <a:extLst>
              <a:ext uri="{FF2B5EF4-FFF2-40B4-BE49-F238E27FC236}">
                <a16:creationId xmlns:a16="http://schemas.microsoft.com/office/drawing/2014/main" id="{BE479100-16FA-D9C6-B0F7-360F83399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0508" y="3380802"/>
            <a:ext cx="394479" cy="726672"/>
          </a:xfrm>
          <a:prstGeom prst="rect">
            <a:avLst/>
          </a:prstGeom>
        </p:spPr>
      </p:pic>
      <p:pic>
        <p:nvPicPr>
          <p:cNvPr id="59" name="Grafik 58">
            <a:extLst>
              <a:ext uri="{FF2B5EF4-FFF2-40B4-BE49-F238E27FC236}">
                <a16:creationId xmlns:a16="http://schemas.microsoft.com/office/drawing/2014/main" id="{96AD4AD2-6FEF-28DF-184F-893C0D5290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2305" y="4361296"/>
            <a:ext cx="6261135" cy="749873"/>
          </a:xfrm>
          <a:prstGeom prst="rect">
            <a:avLst/>
          </a:prstGeom>
        </p:spPr>
      </p:pic>
      <p:sp>
        <p:nvSpPr>
          <p:cNvPr id="60" name="Abgerundetes Rechteck 127">
            <a:extLst>
              <a:ext uri="{FF2B5EF4-FFF2-40B4-BE49-F238E27FC236}">
                <a16:creationId xmlns:a16="http://schemas.microsoft.com/office/drawing/2014/main" id="{5C23CFBF-B228-30B7-C4A8-98FD50AE282C}"/>
              </a:ext>
            </a:extLst>
          </p:cNvPr>
          <p:cNvSpPr/>
          <p:nvPr/>
        </p:nvSpPr>
        <p:spPr bwMode="auto">
          <a:xfrm>
            <a:off x="1727197" y="5897304"/>
            <a:ext cx="2998819" cy="270058"/>
          </a:xfrm>
          <a:prstGeom prst="roundRect">
            <a:avLst/>
          </a:prstGeom>
          <a:solidFill>
            <a:srgbClr val="0072B7"/>
          </a:solidFill>
          <a:ln w="9525" cap="flat" cmpd="sng" algn="ctr">
            <a:solidFill>
              <a:srgbClr val="0072B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8800" tIns="0" rIns="0" bIns="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de-DE" sz="1200" b="1" dirty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de-DE" sz="1200" b="1" dirty="0">
                <a:solidFill>
                  <a:schemeClr val="bg1"/>
                </a:solidFill>
              </a:rPr>
              <a:t>Keine freie Niederlassung möglich.</a:t>
            </a:r>
          </a:p>
        </p:txBody>
      </p:sp>
      <p:sp>
        <p:nvSpPr>
          <p:cNvPr id="61" name="Abgerundetes Rechteck 128">
            <a:extLst>
              <a:ext uri="{FF2B5EF4-FFF2-40B4-BE49-F238E27FC236}">
                <a16:creationId xmlns:a16="http://schemas.microsoft.com/office/drawing/2014/main" id="{1305C037-14F0-DE0C-C93C-371034B95B74}"/>
              </a:ext>
            </a:extLst>
          </p:cNvPr>
          <p:cNvSpPr/>
          <p:nvPr/>
        </p:nvSpPr>
        <p:spPr bwMode="auto">
          <a:xfrm>
            <a:off x="5520215" y="5896104"/>
            <a:ext cx="4214554" cy="252393"/>
          </a:xfrm>
          <a:prstGeom prst="roundRect">
            <a:avLst/>
          </a:prstGeom>
          <a:solidFill>
            <a:srgbClr val="84AB35"/>
          </a:solidFill>
          <a:ln w="9525" cap="flat" cmpd="sng" algn="ctr">
            <a:solidFill>
              <a:srgbClr val="84AB3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8800" tIns="0" rIns="0" bIns="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de-DE" sz="1200" b="1" dirty="0">
                <a:solidFill>
                  <a:schemeClr val="bg2"/>
                </a:solidFill>
                <a:sym typeface="Wingdings" panose="05000000000000000000" pitchFamily="2" charset="2"/>
              </a:rPr>
              <a:t> </a:t>
            </a:r>
            <a:r>
              <a:rPr lang="de-DE" sz="1200" b="1" dirty="0">
                <a:solidFill>
                  <a:schemeClr val="bg2"/>
                </a:solidFill>
              </a:rPr>
              <a:t>Freie Zulassungsmöglichkeiten bis </a:t>
            </a:r>
            <a:r>
              <a:rPr lang="de-DE" sz="1200" b="1">
                <a:solidFill>
                  <a:schemeClr val="bg2"/>
                </a:solidFill>
              </a:rPr>
              <a:t>zur Sperrgrenze</a:t>
            </a:r>
            <a:endParaRPr lang="de-DE" sz="1200" b="1" dirty="0">
              <a:solidFill>
                <a:schemeClr val="bg2"/>
              </a:solidFill>
            </a:endParaRPr>
          </a:p>
        </p:txBody>
      </p:sp>
      <p:sp>
        <p:nvSpPr>
          <p:cNvPr id="62" name="Abgerundetes Rechteck 126">
            <a:extLst>
              <a:ext uri="{FF2B5EF4-FFF2-40B4-BE49-F238E27FC236}">
                <a16:creationId xmlns:a16="http://schemas.microsoft.com/office/drawing/2014/main" id="{9613F47C-ADE2-1B52-1FA9-94A35B3F9A58}"/>
              </a:ext>
            </a:extLst>
          </p:cNvPr>
          <p:cNvSpPr/>
          <p:nvPr/>
        </p:nvSpPr>
        <p:spPr bwMode="auto">
          <a:xfrm>
            <a:off x="8725821" y="2043717"/>
            <a:ext cx="1815245" cy="684274"/>
          </a:xfrm>
          <a:prstGeom prst="roundRect">
            <a:avLst/>
          </a:prstGeom>
          <a:solidFill>
            <a:srgbClr val="C00000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b="1" dirty="0">
                <a:solidFill>
                  <a:schemeClr val="bg2"/>
                </a:solidFill>
              </a:rPr>
              <a:t>Unterversorgung</a:t>
            </a:r>
          </a:p>
          <a:p>
            <a:pPr algn="ctr"/>
            <a:r>
              <a:rPr lang="de-DE" sz="1200" b="1" dirty="0">
                <a:solidFill>
                  <a:schemeClr val="bg2"/>
                </a:solidFill>
              </a:rPr>
              <a:t>≤ 75% </a:t>
            </a:r>
            <a:r>
              <a:rPr lang="de-DE" sz="1200" dirty="0">
                <a:solidFill>
                  <a:schemeClr val="bg2"/>
                </a:solidFill>
              </a:rPr>
              <a:t>Hausärzte</a:t>
            </a:r>
          </a:p>
          <a:p>
            <a:pPr algn="ctr"/>
            <a:r>
              <a:rPr lang="de-DE" sz="1200" b="1" dirty="0">
                <a:solidFill>
                  <a:schemeClr val="bg2"/>
                </a:solidFill>
              </a:rPr>
              <a:t>≤ 50% </a:t>
            </a:r>
            <a:r>
              <a:rPr lang="de-DE" sz="1200" dirty="0">
                <a:solidFill>
                  <a:schemeClr val="bg2"/>
                </a:solidFill>
              </a:rPr>
              <a:t>Fachärzte</a:t>
            </a:r>
          </a:p>
        </p:txBody>
      </p:sp>
      <p:pic>
        <p:nvPicPr>
          <p:cNvPr id="63" name="Grafik 62">
            <a:extLst>
              <a:ext uri="{FF2B5EF4-FFF2-40B4-BE49-F238E27FC236}">
                <a16:creationId xmlns:a16="http://schemas.microsoft.com/office/drawing/2014/main" id="{AAB99626-D61A-EDCB-6892-60F648D16D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1558" y="2958595"/>
            <a:ext cx="1443769" cy="1776944"/>
          </a:xfrm>
          <a:prstGeom prst="rect">
            <a:avLst/>
          </a:prstGeom>
        </p:spPr>
      </p:pic>
      <p:sp>
        <p:nvSpPr>
          <p:cNvPr id="64" name="Titel 5">
            <a:extLst>
              <a:ext uri="{FF2B5EF4-FFF2-40B4-BE49-F238E27FC236}">
                <a16:creationId xmlns:a16="http://schemas.microsoft.com/office/drawing/2014/main" id="{CDC2A34F-73C8-C956-8C77-D757776CE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861" y="650690"/>
            <a:ext cx="8712000" cy="673129"/>
          </a:xfrm>
        </p:spPr>
        <p:txBody>
          <a:bodyPr/>
          <a:lstStyle/>
          <a:p>
            <a:r>
              <a:rPr lang="de-DE"/>
              <a:t>Über-/Regel-/Unterversorgung</a:t>
            </a:r>
          </a:p>
        </p:txBody>
      </p:sp>
      <p:sp>
        <p:nvSpPr>
          <p:cNvPr id="65" name="Textplatzhalter 7">
            <a:extLst>
              <a:ext uri="{FF2B5EF4-FFF2-40B4-BE49-F238E27FC236}">
                <a16:creationId xmlns:a16="http://schemas.microsoft.com/office/drawing/2014/main" id="{450B55E6-EFB1-CB4A-E7AF-2C79F4B71BC3}"/>
              </a:ext>
            </a:extLst>
          </p:cNvPr>
          <p:cNvSpPr txBox="1">
            <a:spLocks/>
          </p:cNvSpPr>
          <p:nvPr/>
        </p:nvSpPr>
        <p:spPr>
          <a:xfrm>
            <a:off x="724500" y="292931"/>
            <a:ext cx="8712000" cy="288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96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 Unicode MS" panose="020B0604020202020204" pitchFamily="34" charset="-128"/>
              <a:buChar char="─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864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864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864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864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/>
              <a:t>Grundsätze der Bedarfsplanung</a:t>
            </a:r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92849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F1214408-4F15-B656-3EE7-BA597C7D1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Regionale Bedarfsplanung der Arztgruppen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D1FBA561-1372-9273-C5DD-7F2F93EF30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/>
              <a:t>Grundsätze der Bedarfsplanung  </a:t>
            </a:r>
          </a:p>
        </p:txBody>
      </p:sp>
      <p:sp>
        <p:nvSpPr>
          <p:cNvPr id="25" name="Fußzeilenplatzhalter 5">
            <a:extLst>
              <a:ext uri="{FF2B5EF4-FFF2-40B4-BE49-F238E27FC236}">
                <a16:creationId xmlns:a16="http://schemas.microsoft.com/office/drawing/2014/main" id="{E05A5E39-9FDF-B8D6-A363-0AF32D3BD94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38200" y="6672202"/>
            <a:ext cx="5728239" cy="129600"/>
          </a:xfrm>
        </p:spPr>
        <p:txBody>
          <a:bodyPr/>
          <a:lstStyle/>
          <a:p>
            <a:r>
              <a:rPr lang="de-DE"/>
              <a:t>Einführung in Bedarfsplanung und Sicherstellung</a:t>
            </a:r>
            <a:endParaRPr lang="de-DE" dirty="0"/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CF11949C-8D90-2128-DF08-0E27D40985F1}"/>
              </a:ext>
            </a:extLst>
          </p:cNvPr>
          <p:cNvSpPr txBox="1"/>
          <p:nvPr/>
        </p:nvSpPr>
        <p:spPr>
          <a:xfrm>
            <a:off x="1009449" y="1488075"/>
            <a:ext cx="2259131" cy="432000"/>
          </a:xfrm>
          <a:prstGeom prst="rect">
            <a:avLst/>
          </a:prstGeom>
          <a:solidFill>
            <a:srgbClr val="84AB35">
              <a:alpha val="60000"/>
            </a:srgbClr>
          </a:solidFill>
        </p:spPr>
        <p:txBody>
          <a:bodyPr vert="horz" wrap="square" lIns="144000" tIns="72000" rIns="144000" bIns="72000" rtlCol="0" anchor="ctr">
            <a:spAutoFit/>
          </a:bodyPr>
          <a:lstStyle>
            <a:defPPr>
              <a:defRPr lang="de-DE"/>
            </a:defPPr>
            <a:lvl1pPr marL="7701" marR="4236" algn="ctr">
              <a:lnSpc>
                <a:spcPct val="112100"/>
              </a:lnSpc>
              <a:spcBef>
                <a:spcPts val="58"/>
              </a:spcBef>
              <a:defRPr sz="1200" spc="6">
                <a:solidFill>
                  <a:srgbClr val="00214F"/>
                </a:solidFill>
                <a:latin typeface="Arial"/>
                <a:cs typeface="Arial"/>
              </a:defRPr>
            </a:lvl1pPr>
          </a:lstStyle>
          <a:p>
            <a:r>
              <a:rPr lang="de-DE" b="1" dirty="0"/>
              <a:t>Hausärztliche Versorgung</a:t>
            </a: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CB98C986-5A27-AA13-4456-BA3B83765527}"/>
              </a:ext>
            </a:extLst>
          </p:cNvPr>
          <p:cNvSpPr txBox="1"/>
          <p:nvPr/>
        </p:nvSpPr>
        <p:spPr>
          <a:xfrm>
            <a:off x="3390133" y="1498695"/>
            <a:ext cx="7030161" cy="396000"/>
          </a:xfrm>
          <a:prstGeom prst="rect">
            <a:avLst/>
          </a:prstGeom>
          <a:solidFill>
            <a:srgbClr val="01B3C7"/>
          </a:solidFill>
        </p:spPr>
        <p:txBody>
          <a:bodyPr vert="horz" wrap="square" lIns="144000" tIns="72000" rIns="144000" bIns="72000" rtlCol="0" anchor="ctr">
            <a:spAutoFit/>
          </a:bodyPr>
          <a:lstStyle/>
          <a:p>
            <a:pPr marL="7701" marR="4236" algn="ctr">
              <a:lnSpc>
                <a:spcPct val="112100"/>
              </a:lnSpc>
              <a:spcBef>
                <a:spcPts val="58"/>
              </a:spcBef>
            </a:pPr>
            <a:r>
              <a:rPr lang="de-DE" sz="1200" b="1" spc="6" dirty="0">
                <a:solidFill>
                  <a:srgbClr val="00214F"/>
                </a:solidFill>
                <a:latin typeface="Arial"/>
                <a:cs typeface="Arial"/>
              </a:rPr>
              <a:t>Fachärztliche Versorgung</a:t>
            </a: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78F39B19-9F6A-A2E7-0E50-7F8111E18308}"/>
              </a:ext>
            </a:extLst>
          </p:cNvPr>
          <p:cNvSpPr txBox="1"/>
          <p:nvPr/>
        </p:nvSpPr>
        <p:spPr>
          <a:xfrm>
            <a:off x="3384689" y="2041517"/>
            <a:ext cx="2259131" cy="468000"/>
          </a:xfrm>
          <a:prstGeom prst="rect">
            <a:avLst/>
          </a:prstGeom>
          <a:solidFill>
            <a:srgbClr val="01B3C7">
              <a:alpha val="60000"/>
            </a:srgbClr>
          </a:solidFill>
        </p:spPr>
        <p:txBody>
          <a:bodyPr vert="horz" wrap="square" lIns="144000" tIns="72000" rIns="144000" bIns="72000" rtlCol="0" anchor="ctr">
            <a:spAutoFit/>
          </a:bodyPr>
          <a:lstStyle>
            <a:defPPr>
              <a:defRPr lang="de-DE"/>
            </a:defPPr>
            <a:lvl1pPr marL="7701" marR="4236" algn="ctr">
              <a:lnSpc>
                <a:spcPct val="112100"/>
              </a:lnSpc>
              <a:spcBef>
                <a:spcPts val="58"/>
              </a:spcBef>
              <a:defRPr sz="1200" spc="6">
                <a:solidFill>
                  <a:srgbClr val="00214F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Allgemein</a:t>
            </a: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3AE4528E-CA85-4883-4506-AD061384511B}"/>
              </a:ext>
            </a:extLst>
          </p:cNvPr>
          <p:cNvSpPr txBox="1"/>
          <p:nvPr/>
        </p:nvSpPr>
        <p:spPr>
          <a:xfrm>
            <a:off x="5770203" y="2041517"/>
            <a:ext cx="2259131" cy="468000"/>
          </a:xfrm>
          <a:prstGeom prst="rect">
            <a:avLst/>
          </a:prstGeom>
          <a:solidFill>
            <a:srgbClr val="01B3C7">
              <a:alpha val="40000"/>
            </a:srgbClr>
          </a:solidFill>
        </p:spPr>
        <p:txBody>
          <a:bodyPr vert="horz" wrap="square" lIns="144000" tIns="72000" rIns="144000" bIns="72000" rtlCol="0" anchor="ctr">
            <a:spAutoFit/>
          </a:bodyPr>
          <a:lstStyle/>
          <a:p>
            <a:pPr marL="7701" marR="4236" algn="ctr">
              <a:lnSpc>
                <a:spcPct val="112100"/>
              </a:lnSpc>
              <a:spcBef>
                <a:spcPts val="58"/>
              </a:spcBef>
            </a:pPr>
            <a:r>
              <a:rPr lang="de-DE" sz="1200" spc="6" dirty="0">
                <a:solidFill>
                  <a:srgbClr val="00214F"/>
                </a:solidFill>
                <a:latin typeface="Arial"/>
                <a:cs typeface="Arial"/>
              </a:rPr>
              <a:t>Spezialisiert</a:t>
            </a: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CC2260BC-C02E-0192-CE8B-729FCC76B4A4}"/>
              </a:ext>
            </a:extLst>
          </p:cNvPr>
          <p:cNvSpPr txBox="1"/>
          <p:nvPr/>
        </p:nvSpPr>
        <p:spPr>
          <a:xfrm>
            <a:off x="8157690" y="2035882"/>
            <a:ext cx="2259131" cy="468000"/>
          </a:xfrm>
          <a:prstGeom prst="rect">
            <a:avLst/>
          </a:prstGeom>
          <a:solidFill>
            <a:srgbClr val="01B3C7">
              <a:alpha val="20000"/>
            </a:srgbClr>
          </a:solidFill>
        </p:spPr>
        <p:txBody>
          <a:bodyPr vert="horz" wrap="square" lIns="144000" tIns="72000" rIns="144000" bIns="72000" rtlCol="0" anchor="ctr">
            <a:spAutoFit/>
          </a:bodyPr>
          <a:lstStyle>
            <a:defPPr>
              <a:defRPr lang="de-DE"/>
            </a:defPPr>
            <a:lvl1pPr algn="ctr">
              <a:defRPr sz="1490" spc="6">
                <a:solidFill>
                  <a:srgbClr val="00214F"/>
                </a:solidFill>
                <a:latin typeface="Arial"/>
                <a:cs typeface="Arial"/>
              </a:defRPr>
            </a:lvl1pPr>
          </a:lstStyle>
          <a:p>
            <a:r>
              <a:rPr lang="de-DE" sz="1200" dirty="0"/>
              <a:t>Gesondert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F0A14D04-06BC-7B80-5671-559304971702}"/>
              </a:ext>
            </a:extLst>
          </p:cNvPr>
          <p:cNvGrpSpPr/>
          <p:nvPr/>
        </p:nvGrpSpPr>
        <p:grpSpPr>
          <a:xfrm>
            <a:off x="4512280" y="2521578"/>
            <a:ext cx="4767593" cy="216000"/>
            <a:chOff x="4698952" y="3078304"/>
            <a:chExt cx="4378593" cy="288000"/>
          </a:xfrm>
        </p:grpSpPr>
        <p:cxnSp>
          <p:nvCxnSpPr>
            <p:cNvPr id="12" name="Gerade Verbindung 44">
              <a:extLst>
                <a:ext uri="{FF2B5EF4-FFF2-40B4-BE49-F238E27FC236}">
                  <a16:creationId xmlns:a16="http://schemas.microsoft.com/office/drawing/2014/main" id="{15EC07CB-20B2-3D5A-9F22-A8F04800B1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98952" y="3078304"/>
              <a:ext cx="0" cy="288000"/>
            </a:xfrm>
            <a:prstGeom prst="line">
              <a:avLst/>
            </a:prstGeom>
            <a:ln w="15875">
              <a:solidFill>
                <a:srgbClr val="01AFC6"/>
              </a:solidFill>
              <a:headEnd type="triangle"/>
              <a:tailEnd type="non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Gerade Verbindung 44">
              <a:extLst>
                <a:ext uri="{FF2B5EF4-FFF2-40B4-BE49-F238E27FC236}">
                  <a16:creationId xmlns:a16="http://schemas.microsoft.com/office/drawing/2014/main" id="{DC7BD913-73AC-8641-8AB0-9F11BD7CEA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91639" y="3078304"/>
              <a:ext cx="0" cy="288000"/>
            </a:xfrm>
            <a:prstGeom prst="line">
              <a:avLst/>
            </a:prstGeom>
            <a:ln w="15875">
              <a:solidFill>
                <a:srgbClr val="01AFC6"/>
              </a:solidFill>
              <a:headEnd type="triangle"/>
              <a:tailEnd type="non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Gerade Verbindung 44">
              <a:extLst>
                <a:ext uri="{FF2B5EF4-FFF2-40B4-BE49-F238E27FC236}">
                  <a16:creationId xmlns:a16="http://schemas.microsoft.com/office/drawing/2014/main" id="{2E156913-CE8E-B2A9-A06C-D5ED6D6DBD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77545" y="3078304"/>
              <a:ext cx="0" cy="288000"/>
            </a:xfrm>
            <a:prstGeom prst="line">
              <a:avLst/>
            </a:prstGeom>
            <a:ln w="15875">
              <a:solidFill>
                <a:srgbClr val="01AFC6"/>
              </a:solidFill>
              <a:headEnd type="triangle"/>
              <a:tailEnd type="non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5" name="object 6">
            <a:extLst>
              <a:ext uri="{FF2B5EF4-FFF2-40B4-BE49-F238E27FC236}">
                <a16:creationId xmlns:a16="http://schemas.microsoft.com/office/drawing/2014/main" id="{6316F4C2-D3FD-E911-2E89-FE8D63BEC85D}"/>
              </a:ext>
            </a:extLst>
          </p:cNvPr>
          <p:cNvSpPr txBox="1"/>
          <p:nvPr/>
        </p:nvSpPr>
        <p:spPr>
          <a:xfrm>
            <a:off x="5770203" y="2840323"/>
            <a:ext cx="2259131" cy="335651"/>
          </a:xfrm>
          <a:prstGeom prst="rect">
            <a:avLst/>
          </a:prstGeom>
          <a:solidFill>
            <a:srgbClr val="01B3C7">
              <a:alpha val="40000"/>
            </a:srgbClr>
          </a:solidFill>
        </p:spPr>
        <p:txBody>
          <a:bodyPr vert="horz" wrap="square" lIns="144000" tIns="72000" rIns="144000" bIns="72000" rtlCol="0" anchor="ctr">
            <a:spAutoFit/>
          </a:bodyPr>
          <a:lstStyle/>
          <a:p>
            <a:pPr marL="7701" marR="4236" algn="ctr">
              <a:lnSpc>
                <a:spcPct val="112100"/>
              </a:lnSpc>
              <a:spcBef>
                <a:spcPts val="58"/>
              </a:spcBef>
            </a:pPr>
            <a:r>
              <a:rPr lang="de-DE" sz="1200" spc="6">
                <a:solidFill>
                  <a:srgbClr val="00214F"/>
                </a:solidFill>
                <a:latin typeface="Arial"/>
                <a:cs typeface="Arial"/>
              </a:rPr>
              <a:t>Raumordnungsregionen</a:t>
            </a:r>
          </a:p>
        </p:txBody>
      </p:sp>
      <p:sp>
        <p:nvSpPr>
          <p:cNvPr id="16" name="object 6">
            <a:extLst>
              <a:ext uri="{FF2B5EF4-FFF2-40B4-BE49-F238E27FC236}">
                <a16:creationId xmlns:a16="http://schemas.microsoft.com/office/drawing/2014/main" id="{DBF06F74-C9FD-898E-F79D-E3B746170C59}"/>
              </a:ext>
            </a:extLst>
          </p:cNvPr>
          <p:cNvSpPr txBox="1"/>
          <p:nvPr/>
        </p:nvSpPr>
        <p:spPr>
          <a:xfrm>
            <a:off x="8150307" y="2774148"/>
            <a:ext cx="2259131" cy="468000"/>
          </a:xfrm>
          <a:prstGeom prst="rect">
            <a:avLst/>
          </a:prstGeom>
          <a:solidFill>
            <a:srgbClr val="01B3C7">
              <a:alpha val="20000"/>
            </a:srgbClr>
          </a:solidFill>
        </p:spPr>
        <p:txBody>
          <a:bodyPr vert="horz" wrap="square" lIns="144000" tIns="72000" rIns="144000" bIns="72000" rtlCol="0" anchor="ctr">
            <a:spAutoFit/>
          </a:bodyPr>
          <a:lstStyle/>
          <a:p>
            <a:pPr algn="ctr"/>
            <a:r>
              <a:rPr lang="de-DE" sz="1200" spc="6" dirty="0">
                <a:solidFill>
                  <a:srgbClr val="00214F"/>
                </a:solidFill>
                <a:latin typeface="Arial"/>
                <a:cs typeface="Arial"/>
              </a:rPr>
              <a:t>KV-Region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FFCAA205-D948-83A7-917A-EBAD91CF32A1}"/>
              </a:ext>
            </a:extLst>
          </p:cNvPr>
          <p:cNvSpPr txBox="1"/>
          <p:nvPr/>
        </p:nvSpPr>
        <p:spPr>
          <a:xfrm>
            <a:off x="5770204" y="4006338"/>
            <a:ext cx="2294215" cy="1063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701" marR="4236">
              <a:lnSpc>
                <a:spcPct val="112100"/>
              </a:lnSpc>
              <a:spcBef>
                <a:spcPts val="58"/>
              </a:spcBef>
            </a:pPr>
            <a:r>
              <a:rPr lang="de-DE" sz="1100" spc="6" dirty="0">
                <a:solidFill>
                  <a:srgbClr val="00214F"/>
                </a:solidFill>
                <a:latin typeface="Arial"/>
                <a:cs typeface="Arial"/>
              </a:rPr>
              <a:t>Anästhesistinnen/Anästhesisten;</a:t>
            </a:r>
          </a:p>
          <a:p>
            <a:pPr marL="7701" marR="4236">
              <a:lnSpc>
                <a:spcPct val="112100"/>
              </a:lnSpc>
              <a:spcBef>
                <a:spcPts val="58"/>
              </a:spcBef>
            </a:pPr>
            <a:r>
              <a:rPr lang="de-DE" sz="1100" spc="6" dirty="0">
                <a:solidFill>
                  <a:srgbClr val="00214F"/>
                </a:solidFill>
                <a:latin typeface="Arial"/>
                <a:cs typeface="Arial"/>
              </a:rPr>
              <a:t>Fachinternistinnen/-</a:t>
            </a:r>
            <a:r>
              <a:rPr lang="de-DE" sz="1100" spc="6" dirty="0" err="1">
                <a:solidFill>
                  <a:srgbClr val="00214F"/>
                </a:solidFill>
                <a:latin typeface="Arial"/>
                <a:cs typeface="Arial"/>
              </a:rPr>
              <a:t>internisten</a:t>
            </a:r>
            <a:r>
              <a:rPr lang="de-DE" sz="1100" spc="6" dirty="0">
                <a:solidFill>
                  <a:srgbClr val="00214F"/>
                </a:solidFill>
                <a:latin typeface="Arial"/>
                <a:cs typeface="Arial"/>
              </a:rPr>
              <a:t>;</a:t>
            </a:r>
          </a:p>
          <a:p>
            <a:pPr marL="7701" marR="4236">
              <a:lnSpc>
                <a:spcPct val="112100"/>
              </a:lnSpc>
              <a:spcBef>
                <a:spcPts val="58"/>
              </a:spcBef>
            </a:pPr>
            <a:r>
              <a:rPr lang="de-DE" sz="1100" spc="6" dirty="0">
                <a:solidFill>
                  <a:srgbClr val="00214F"/>
                </a:solidFill>
                <a:latin typeface="Arial"/>
                <a:cs typeface="Arial"/>
              </a:rPr>
              <a:t>Kinder- und Jugend-</a:t>
            </a:r>
            <a:br>
              <a:rPr lang="de-DE" sz="1100" spc="6" dirty="0">
                <a:solidFill>
                  <a:srgbClr val="00214F"/>
                </a:solidFill>
                <a:latin typeface="Arial"/>
                <a:cs typeface="Arial"/>
              </a:rPr>
            </a:br>
            <a:r>
              <a:rPr lang="de-DE" sz="1100" spc="6" dirty="0" err="1">
                <a:solidFill>
                  <a:srgbClr val="00214F"/>
                </a:solidFill>
                <a:latin typeface="Arial"/>
                <a:cs typeface="Arial"/>
              </a:rPr>
              <a:t>psychiaterinnen</a:t>
            </a:r>
            <a:r>
              <a:rPr lang="de-DE" sz="1100" spc="6" dirty="0">
                <a:solidFill>
                  <a:srgbClr val="00214F"/>
                </a:solidFill>
                <a:latin typeface="Arial"/>
                <a:cs typeface="Arial"/>
              </a:rPr>
              <a:t>/-psychiater;</a:t>
            </a:r>
          </a:p>
          <a:p>
            <a:pPr marL="7701" marR="4236">
              <a:lnSpc>
                <a:spcPct val="112100"/>
              </a:lnSpc>
              <a:spcBef>
                <a:spcPts val="58"/>
              </a:spcBef>
            </a:pPr>
            <a:r>
              <a:rPr lang="de-DE" sz="1100" spc="6" dirty="0">
                <a:solidFill>
                  <a:srgbClr val="00214F"/>
                </a:solidFill>
                <a:latin typeface="Arial"/>
                <a:cs typeface="Arial"/>
              </a:rPr>
              <a:t>Radiologinnen/Radiologen</a:t>
            </a:r>
          </a:p>
        </p:txBody>
      </p:sp>
      <p:sp>
        <p:nvSpPr>
          <p:cNvPr id="18" name="object 6">
            <a:extLst>
              <a:ext uri="{FF2B5EF4-FFF2-40B4-BE49-F238E27FC236}">
                <a16:creationId xmlns:a16="http://schemas.microsoft.com/office/drawing/2014/main" id="{0644FEC2-B773-DEE7-A3D3-2EAE36E174B4}"/>
              </a:ext>
            </a:extLst>
          </p:cNvPr>
          <p:cNvSpPr txBox="1"/>
          <p:nvPr/>
        </p:nvSpPr>
        <p:spPr>
          <a:xfrm>
            <a:off x="3384689" y="2774148"/>
            <a:ext cx="2259131" cy="468000"/>
          </a:xfrm>
          <a:prstGeom prst="rect">
            <a:avLst/>
          </a:prstGeom>
          <a:solidFill>
            <a:srgbClr val="01B3C7">
              <a:alpha val="60000"/>
            </a:srgbClr>
          </a:solidFill>
        </p:spPr>
        <p:txBody>
          <a:bodyPr vert="horz" wrap="square" lIns="144000" tIns="72000" rIns="144000" bIns="72000" rtlCol="0" anchor="ctr">
            <a:spAutoFit/>
          </a:bodyPr>
          <a:lstStyle/>
          <a:p>
            <a:pPr marL="7701" marR="4236" algn="ctr">
              <a:lnSpc>
                <a:spcPct val="112100"/>
              </a:lnSpc>
              <a:spcBef>
                <a:spcPts val="58"/>
              </a:spcBef>
            </a:pPr>
            <a:r>
              <a:rPr lang="de-DE" sz="1200" spc="6" dirty="0">
                <a:solidFill>
                  <a:srgbClr val="00214F"/>
                </a:solidFill>
                <a:latin typeface="Arial"/>
                <a:cs typeface="Arial"/>
              </a:rPr>
              <a:t>Kreise*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46081E92-B79D-7CB8-6228-65CF24EC198D}"/>
              </a:ext>
            </a:extLst>
          </p:cNvPr>
          <p:cNvSpPr txBox="1"/>
          <p:nvPr/>
        </p:nvSpPr>
        <p:spPr>
          <a:xfrm>
            <a:off x="8155718" y="4006338"/>
            <a:ext cx="2589276" cy="2644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701" marR="4236">
              <a:lnSpc>
                <a:spcPct val="112100"/>
              </a:lnSpc>
              <a:spcBef>
                <a:spcPts val="58"/>
              </a:spcBef>
            </a:pPr>
            <a:r>
              <a:rPr lang="de-DE" sz="1100" spc="6" dirty="0">
                <a:solidFill>
                  <a:srgbClr val="00214F"/>
                </a:solidFill>
                <a:latin typeface="Arial"/>
                <a:cs typeface="Arial"/>
              </a:rPr>
              <a:t>Humangenetikerinnen/</a:t>
            </a:r>
            <a:br>
              <a:rPr lang="de-DE" sz="1100" spc="6" dirty="0">
                <a:solidFill>
                  <a:srgbClr val="00214F"/>
                </a:solidFill>
                <a:latin typeface="Arial"/>
                <a:cs typeface="Arial"/>
              </a:rPr>
            </a:br>
            <a:r>
              <a:rPr lang="de-DE" sz="1100" spc="6" dirty="0">
                <a:solidFill>
                  <a:srgbClr val="00214F"/>
                </a:solidFill>
                <a:latin typeface="Arial"/>
                <a:cs typeface="Arial"/>
              </a:rPr>
              <a:t>-genetiker;</a:t>
            </a:r>
          </a:p>
          <a:p>
            <a:pPr marL="7701" marR="4236">
              <a:lnSpc>
                <a:spcPct val="112100"/>
              </a:lnSpc>
              <a:spcBef>
                <a:spcPts val="58"/>
              </a:spcBef>
            </a:pPr>
            <a:r>
              <a:rPr lang="de-DE" sz="1100" spc="6" dirty="0">
                <a:solidFill>
                  <a:srgbClr val="00214F"/>
                </a:solidFill>
                <a:latin typeface="Arial"/>
                <a:cs typeface="Arial"/>
              </a:rPr>
              <a:t>Laborärztinnen/-ärzte;</a:t>
            </a:r>
          </a:p>
          <a:p>
            <a:pPr marL="7701" marR="4236">
              <a:lnSpc>
                <a:spcPct val="112100"/>
              </a:lnSpc>
              <a:spcBef>
                <a:spcPts val="58"/>
              </a:spcBef>
            </a:pPr>
            <a:r>
              <a:rPr lang="de-DE" sz="1100" spc="6" dirty="0">
                <a:solidFill>
                  <a:srgbClr val="00214F"/>
                </a:solidFill>
                <a:latin typeface="Arial"/>
                <a:cs typeface="Arial"/>
              </a:rPr>
              <a:t>Neurochirurginnen/-chirurgen;</a:t>
            </a:r>
          </a:p>
          <a:p>
            <a:pPr marL="7701" marR="4236">
              <a:lnSpc>
                <a:spcPct val="112100"/>
              </a:lnSpc>
              <a:spcBef>
                <a:spcPts val="58"/>
              </a:spcBef>
            </a:pPr>
            <a:r>
              <a:rPr lang="de-DE" sz="1100" spc="6" dirty="0">
                <a:solidFill>
                  <a:srgbClr val="00214F"/>
                </a:solidFill>
                <a:latin typeface="Arial"/>
                <a:cs typeface="Arial"/>
              </a:rPr>
              <a:t>Nuklearmedizinerinnen/-mediziner;</a:t>
            </a:r>
          </a:p>
          <a:p>
            <a:pPr marL="7701" marR="4236">
              <a:lnSpc>
                <a:spcPct val="112100"/>
              </a:lnSpc>
              <a:spcBef>
                <a:spcPts val="58"/>
              </a:spcBef>
            </a:pPr>
            <a:r>
              <a:rPr lang="de-DE" sz="1100" spc="6" dirty="0">
                <a:solidFill>
                  <a:srgbClr val="00214F"/>
                </a:solidFill>
                <a:latin typeface="Arial"/>
                <a:cs typeface="Arial"/>
              </a:rPr>
              <a:t>Pathologinnen/Pathologen</a:t>
            </a:r>
          </a:p>
          <a:p>
            <a:pPr marL="7701" marR="4236">
              <a:lnSpc>
                <a:spcPct val="112100"/>
              </a:lnSpc>
              <a:spcBef>
                <a:spcPts val="58"/>
              </a:spcBef>
            </a:pPr>
            <a:r>
              <a:rPr lang="de-DE" sz="1100" spc="6" dirty="0">
                <a:solidFill>
                  <a:srgbClr val="00214F"/>
                </a:solidFill>
                <a:latin typeface="Arial"/>
                <a:cs typeface="Arial"/>
              </a:rPr>
              <a:t>Physikalische- und Reha-Medizinerinnen/-Mediziner;</a:t>
            </a:r>
          </a:p>
          <a:p>
            <a:pPr marL="7701" marR="4236">
              <a:lnSpc>
                <a:spcPct val="112100"/>
              </a:lnSpc>
              <a:spcBef>
                <a:spcPts val="58"/>
              </a:spcBef>
            </a:pPr>
            <a:r>
              <a:rPr lang="de-DE" sz="1100" spc="6" dirty="0">
                <a:solidFill>
                  <a:srgbClr val="00214F"/>
                </a:solidFill>
                <a:latin typeface="Arial"/>
                <a:cs typeface="Arial"/>
              </a:rPr>
              <a:t>Strahlentherapeutinnen/ </a:t>
            </a:r>
            <a:br>
              <a:rPr lang="de-DE" sz="1100" spc="6" dirty="0">
                <a:solidFill>
                  <a:srgbClr val="00214F"/>
                </a:solidFill>
                <a:latin typeface="Arial"/>
                <a:cs typeface="Arial"/>
              </a:rPr>
            </a:br>
            <a:r>
              <a:rPr lang="de-DE" sz="1100" spc="6" dirty="0">
                <a:solidFill>
                  <a:srgbClr val="00214F"/>
                </a:solidFill>
                <a:latin typeface="Arial"/>
                <a:cs typeface="Arial"/>
              </a:rPr>
              <a:t>-therapeuten;</a:t>
            </a:r>
          </a:p>
          <a:p>
            <a:pPr marL="7701" marR="4236">
              <a:lnSpc>
                <a:spcPct val="112100"/>
              </a:lnSpc>
              <a:spcBef>
                <a:spcPts val="58"/>
              </a:spcBef>
            </a:pPr>
            <a:r>
              <a:rPr lang="de-DE" sz="1100" spc="6" dirty="0">
                <a:solidFill>
                  <a:srgbClr val="00214F"/>
                </a:solidFill>
                <a:latin typeface="Arial"/>
                <a:cs typeface="Arial"/>
              </a:rPr>
              <a:t>Transfusionsmedizinerinnen/</a:t>
            </a:r>
            <a:br>
              <a:rPr lang="de-DE" sz="1100" spc="6" dirty="0">
                <a:solidFill>
                  <a:srgbClr val="00214F"/>
                </a:solidFill>
                <a:latin typeface="Arial"/>
                <a:cs typeface="Arial"/>
              </a:rPr>
            </a:br>
            <a:r>
              <a:rPr lang="de-DE" sz="1100" spc="6" dirty="0">
                <a:solidFill>
                  <a:srgbClr val="00214F"/>
                </a:solidFill>
                <a:latin typeface="Arial"/>
                <a:cs typeface="Arial"/>
              </a:rPr>
              <a:t>-mediziner</a:t>
            </a:r>
          </a:p>
          <a:p>
            <a:pPr marL="7701" marR="4236">
              <a:lnSpc>
                <a:spcPct val="112100"/>
              </a:lnSpc>
              <a:spcBef>
                <a:spcPts val="58"/>
              </a:spcBef>
            </a:pPr>
            <a:endParaRPr lang="de-DE" sz="1100" spc="6" dirty="0">
              <a:solidFill>
                <a:srgbClr val="00214F"/>
              </a:solidFill>
              <a:latin typeface="Arial"/>
              <a:cs typeface="Arial"/>
            </a:endParaRPr>
          </a:p>
        </p:txBody>
      </p:sp>
      <p:sp>
        <p:nvSpPr>
          <p:cNvPr id="20" name="object 6">
            <a:extLst>
              <a:ext uri="{FF2B5EF4-FFF2-40B4-BE49-F238E27FC236}">
                <a16:creationId xmlns:a16="http://schemas.microsoft.com/office/drawing/2014/main" id="{F4A925A0-ECF3-ADFC-CE62-DCE0D84C1DE6}"/>
              </a:ext>
            </a:extLst>
          </p:cNvPr>
          <p:cNvSpPr txBox="1"/>
          <p:nvPr/>
        </p:nvSpPr>
        <p:spPr>
          <a:xfrm>
            <a:off x="1009449" y="2063022"/>
            <a:ext cx="2259131" cy="468000"/>
          </a:xfrm>
          <a:prstGeom prst="rect">
            <a:avLst/>
          </a:prstGeom>
          <a:solidFill>
            <a:srgbClr val="84AB35">
              <a:alpha val="40000"/>
            </a:srgbClr>
          </a:solidFill>
        </p:spPr>
        <p:txBody>
          <a:bodyPr vert="horz" wrap="square" lIns="144000" tIns="72000" rIns="144000" bIns="72000" rtlCol="0" anchor="ctr">
            <a:spAutoFit/>
          </a:bodyPr>
          <a:lstStyle/>
          <a:p>
            <a:pPr marL="7701" marR="4236" algn="ctr">
              <a:lnSpc>
                <a:spcPct val="112100"/>
              </a:lnSpc>
              <a:spcBef>
                <a:spcPts val="58"/>
              </a:spcBef>
            </a:pPr>
            <a:r>
              <a:rPr lang="de-DE" sz="1200" spc="6" dirty="0">
                <a:solidFill>
                  <a:srgbClr val="00214F"/>
                </a:solidFill>
                <a:latin typeface="Arial"/>
                <a:cs typeface="Arial"/>
              </a:rPr>
              <a:t>Mittelbereiche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4A6C7B15-C633-9EEB-6695-739E470BFA48}"/>
              </a:ext>
            </a:extLst>
          </p:cNvPr>
          <p:cNvSpPr txBox="1"/>
          <p:nvPr/>
        </p:nvSpPr>
        <p:spPr>
          <a:xfrm>
            <a:off x="1125557" y="4080406"/>
            <a:ext cx="2259132" cy="1063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701" marR="4236">
              <a:lnSpc>
                <a:spcPct val="112100"/>
              </a:lnSpc>
              <a:spcBef>
                <a:spcPts val="58"/>
              </a:spcBef>
            </a:pPr>
            <a:r>
              <a:rPr lang="de-DE" sz="1100" spc="6" dirty="0">
                <a:solidFill>
                  <a:srgbClr val="00214F"/>
                </a:solidFill>
                <a:latin typeface="Arial"/>
                <a:cs typeface="Arial"/>
              </a:rPr>
              <a:t>Allgemeinärztinnen/-ärzte;</a:t>
            </a:r>
          </a:p>
          <a:p>
            <a:pPr marL="7701" marR="4236">
              <a:lnSpc>
                <a:spcPct val="112100"/>
              </a:lnSpc>
              <a:spcBef>
                <a:spcPts val="58"/>
              </a:spcBef>
            </a:pPr>
            <a:r>
              <a:rPr lang="de-DE" sz="1100" spc="6" dirty="0">
                <a:solidFill>
                  <a:srgbClr val="00214F"/>
                </a:solidFill>
                <a:latin typeface="Arial"/>
                <a:cs typeface="Arial"/>
              </a:rPr>
              <a:t>Praktische Ärztinnen/-ärzte;</a:t>
            </a:r>
          </a:p>
          <a:p>
            <a:pPr marL="7701" marR="4236">
              <a:lnSpc>
                <a:spcPct val="112100"/>
              </a:lnSpc>
              <a:spcBef>
                <a:spcPts val="58"/>
              </a:spcBef>
            </a:pPr>
            <a:r>
              <a:rPr lang="de-DE" sz="1100" spc="6" dirty="0">
                <a:solidFill>
                  <a:srgbClr val="00214F"/>
                </a:solidFill>
                <a:latin typeface="Arial"/>
                <a:cs typeface="Arial"/>
              </a:rPr>
              <a:t>Hausärztliche Internistinnen/</a:t>
            </a:r>
            <a:br>
              <a:rPr lang="de-DE" sz="1100" spc="6" dirty="0">
                <a:solidFill>
                  <a:srgbClr val="00214F"/>
                </a:solidFill>
                <a:latin typeface="Arial"/>
                <a:cs typeface="Arial"/>
              </a:rPr>
            </a:br>
            <a:r>
              <a:rPr lang="de-DE" sz="1100" spc="6" dirty="0">
                <a:solidFill>
                  <a:srgbClr val="00214F"/>
                </a:solidFill>
                <a:latin typeface="Arial"/>
                <a:cs typeface="Arial"/>
              </a:rPr>
              <a:t>-</a:t>
            </a:r>
            <a:r>
              <a:rPr lang="de-DE" sz="1100" spc="6" dirty="0" err="1">
                <a:solidFill>
                  <a:srgbClr val="00214F"/>
                </a:solidFill>
                <a:latin typeface="Arial"/>
                <a:cs typeface="Arial"/>
              </a:rPr>
              <a:t>internisten</a:t>
            </a:r>
            <a:endParaRPr lang="de-DE" sz="1100" spc="6" dirty="0">
              <a:solidFill>
                <a:srgbClr val="00214F"/>
              </a:solidFill>
              <a:latin typeface="Arial"/>
              <a:cs typeface="Arial"/>
            </a:endParaRPr>
          </a:p>
          <a:p>
            <a:pPr marL="7701" marR="4236">
              <a:lnSpc>
                <a:spcPct val="112100"/>
              </a:lnSpc>
              <a:spcBef>
                <a:spcPts val="58"/>
              </a:spcBef>
            </a:pPr>
            <a:endParaRPr lang="de-DE" sz="1100" spc="6" dirty="0">
              <a:solidFill>
                <a:srgbClr val="00214F"/>
              </a:solidFill>
              <a:latin typeface="Arial"/>
              <a:cs typeface="Arial"/>
            </a:endParaRP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B635DAE3-C632-9487-4729-7AC5559F61E0}"/>
              </a:ext>
            </a:extLst>
          </p:cNvPr>
          <p:cNvSpPr txBox="1"/>
          <p:nvPr/>
        </p:nvSpPr>
        <p:spPr>
          <a:xfrm>
            <a:off x="653587" y="6034976"/>
            <a:ext cx="6097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900" spc="6" dirty="0">
                <a:solidFill>
                  <a:srgbClr val="00214F"/>
                </a:solidFill>
                <a:latin typeface="Arial"/>
                <a:cs typeface="Arial"/>
              </a:rPr>
              <a:t>* Typisiert nach Mitversorgung </a:t>
            </a:r>
            <a:br>
              <a:rPr lang="de-DE" sz="900" spc="6" dirty="0">
                <a:solidFill>
                  <a:srgbClr val="00214F"/>
                </a:solidFill>
                <a:latin typeface="Arial"/>
                <a:cs typeface="Arial"/>
              </a:rPr>
            </a:br>
            <a:r>
              <a:rPr lang="de-DE" sz="900" spc="6" dirty="0">
                <a:solidFill>
                  <a:srgbClr val="00214F"/>
                </a:solidFill>
                <a:latin typeface="Arial"/>
                <a:cs typeface="Arial"/>
              </a:rPr>
              <a:t>   in 5 Kreistypen</a:t>
            </a:r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890D8558-F147-2FA0-C309-95193A501736}"/>
              </a:ext>
            </a:extLst>
          </p:cNvPr>
          <p:cNvSpPr txBox="1"/>
          <p:nvPr/>
        </p:nvSpPr>
        <p:spPr>
          <a:xfrm>
            <a:off x="3384689" y="4006338"/>
            <a:ext cx="2259131" cy="22524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701" marR="4236">
              <a:lnSpc>
                <a:spcPct val="112100"/>
              </a:lnSpc>
              <a:spcBef>
                <a:spcPts val="58"/>
              </a:spcBef>
            </a:pPr>
            <a:r>
              <a:rPr lang="de-DE" sz="1100" spc="6" dirty="0">
                <a:solidFill>
                  <a:srgbClr val="00214F"/>
                </a:solidFill>
                <a:latin typeface="Arial"/>
                <a:cs typeface="Arial"/>
              </a:rPr>
              <a:t>Augenärztinnen/-ärzte;</a:t>
            </a:r>
          </a:p>
          <a:p>
            <a:pPr marL="7701" marR="4236">
              <a:lnSpc>
                <a:spcPct val="112100"/>
              </a:lnSpc>
              <a:spcBef>
                <a:spcPts val="58"/>
              </a:spcBef>
            </a:pPr>
            <a:r>
              <a:rPr lang="de-DE" sz="1100" spc="6" dirty="0">
                <a:solidFill>
                  <a:srgbClr val="00214F"/>
                </a:solidFill>
                <a:latin typeface="Arial"/>
                <a:cs typeface="Arial"/>
              </a:rPr>
              <a:t>Chirurginnen/Chirurgen; Orthopädinnen/Orthopäden;</a:t>
            </a:r>
          </a:p>
          <a:p>
            <a:pPr marL="7701" marR="4236">
              <a:lnSpc>
                <a:spcPct val="112100"/>
              </a:lnSpc>
              <a:spcBef>
                <a:spcPts val="58"/>
              </a:spcBef>
            </a:pPr>
            <a:r>
              <a:rPr lang="de-DE" sz="1100" spc="6" dirty="0">
                <a:solidFill>
                  <a:srgbClr val="00214F"/>
                </a:solidFill>
                <a:latin typeface="Arial"/>
                <a:cs typeface="Arial"/>
              </a:rPr>
              <a:t>Frauenärztinnen/-ärzte;</a:t>
            </a:r>
          </a:p>
          <a:p>
            <a:pPr marL="7701" marR="4236">
              <a:lnSpc>
                <a:spcPct val="112100"/>
              </a:lnSpc>
              <a:spcBef>
                <a:spcPts val="58"/>
              </a:spcBef>
            </a:pPr>
            <a:r>
              <a:rPr lang="de-DE" sz="1100" spc="6" dirty="0">
                <a:solidFill>
                  <a:srgbClr val="00214F"/>
                </a:solidFill>
                <a:latin typeface="Arial"/>
                <a:cs typeface="Arial"/>
              </a:rPr>
              <a:t>Hautärztinnen/-ärzte;</a:t>
            </a:r>
          </a:p>
          <a:p>
            <a:pPr marL="7701" marR="4236">
              <a:lnSpc>
                <a:spcPct val="112100"/>
              </a:lnSpc>
              <a:spcBef>
                <a:spcPts val="58"/>
              </a:spcBef>
            </a:pPr>
            <a:r>
              <a:rPr lang="de-DE" sz="1100" spc="6" dirty="0">
                <a:solidFill>
                  <a:srgbClr val="00214F"/>
                </a:solidFill>
                <a:latin typeface="Arial"/>
                <a:cs typeface="Arial"/>
              </a:rPr>
              <a:t>HNO-Ärztinnen/-ärzte;</a:t>
            </a:r>
          </a:p>
          <a:p>
            <a:pPr marL="7701" marR="4236">
              <a:lnSpc>
                <a:spcPct val="112100"/>
              </a:lnSpc>
              <a:spcBef>
                <a:spcPts val="58"/>
              </a:spcBef>
            </a:pPr>
            <a:r>
              <a:rPr lang="de-DE" sz="1100" spc="6" dirty="0">
                <a:solidFill>
                  <a:srgbClr val="00214F"/>
                </a:solidFill>
                <a:latin typeface="Arial"/>
                <a:cs typeface="Arial"/>
              </a:rPr>
              <a:t>Kinderärztinnen/-ärzte;</a:t>
            </a:r>
          </a:p>
          <a:p>
            <a:pPr marL="7701" marR="4236">
              <a:lnSpc>
                <a:spcPct val="112100"/>
              </a:lnSpc>
              <a:spcBef>
                <a:spcPts val="58"/>
              </a:spcBef>
            </a:pPr>
            <a:r>
              <a:rPr lang="de-DE" sz="1100" spc="6" dirty="0">
                <a:solidFill>
                  <a:srgbClr val="00214F"/>
                </a:solidFill>
                <a:latin typeface="Arial"/>
                <a:cs typeface="Arial"/>
              </a:rPr>
              <a:t>Nervenärztinnen/-ärzte;</a:t>
            </a:r>
          </a:p>
          <a:p>
            <a:pPr marL="7701" marR="4236">
              <a:lnSpc>
                <a:spcPct val="112100"/>
              </a:lnSpc>
              <a:spcBef>
                <a:spcPts val="58"/>
              </a:spcBef>
            </a:pPr>
            <a:r>
              <a:rPr lang="de-DE" sz="1100" spc="6" dirty="0">
                <a:solidFill>
                  <a:srgbClr val="00214F"/>
                </a:solidFill>
                <a:latin typeface="Arial"/>
                <a:cs typeface="Arial"/>
              </a:rPr>
              <a:t>Psychotherapeutinnen/</a:t>
            </a:r>
            <a:br>
              <a:rPr lang="de-DE" sz="1100" spc="6" dirty="0">
                <a:solidFill>
                  <a:srgbClr val="00214F"/>
                </a:solidFill>
                <a:latin typeface="Arial"/>
                <a:cs typeface="Arial"/>
              </a:rPr>
            </a:br>
            <a:r>
              <a:rPr lang="de-DE" sz="1100" spc="6" dirty="0">
                <a:solidFill>
                  <a:srgbClr val="00214F"/>
                </a:solidFill>
                <a:latin typeface="Arial"/>
                <a:cs typeface="Arial"/>
              </a:rPr>
              <a:t>Psychotherapeuten;</a:t>
            </a:r>
            <a:br>
              <a:rPr lang="de-DE" sz="1100" spc="6" dirty="0">
                <a:solidFill>
                  <a:srgbClr val="00214F"/>
                </a:solidFill>
                <a:latin typeface="Arial"/>
                <a:cs typeface="Arial"/>
              </a:rPr>
            </a:br>
            <a:r>
              <a:rPr lang="de-DE" sz="1100" spc="6" dirty="0">
                <a:solidFill>
                  <a:srgbClr val="00214F"/>
                </a:solidFill>
                <a:latin typeface="Arial"/>
                <a:cs typeface="Arial"/>
              </a:rPr>
              <a:t>Urologinnen/Urologen</a:t>
            </a:r>
          </a:p>
        </p:txBody>
      </p: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1E874FDB-79D1-D1C3-F1B1-09EB8567A00D}"/>
              </a:ext>
            </a:extLst>
          </p:cNvPr>
          <p:cNvGrpSpPr/>
          <p:nvPr/>
        </p:nvGrpSpPr>
        <p:grpSpPr>
          <a:xfrm>
            <a:off x="4512279" y="3266192"/>
            <a:ext cx="4767593" cy="216000"/>
            <a:chOff x="4698952" y="3078304"/>
            <a:chExt cx="4378593" cy="288000"/>
          </a:xfrm>
        </p:grpSpPr>
        <p:cxnSp>
          <p:nvCxnSpPr>
            <p:cNvPr id="64" name="Gerade Verbindung 44">
              <a:extLst>
                <a:ext uri="{FF2B5EF4-FFF2-40B4-BE49-F238E27FC236}">
                  <a16:creationId xmlns:a16="http://schemas.microsoft.com/office/drawing/2014/main" id="{518A5B45-8506-CDF5-A05F-12D06A4717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98952" y="3078304"/>
              <a:ext cx="0" cy="288000"/>
            </a:xfrm>
            <a:prstGeom prst="line">
              <a:avLst/>
            </a:prstGeom>
            <a:ln w="15875">
              <a:solidFill>
                <a:srgbClr val="01AFC6"/>
              </a:solidFill>
              <a:headEnd type="triangle"/>
              <a:tailEnd type="non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5" name="Gerade Verbindung 44">
              <a:extLst>
                <a:ext uri="{FF2B5EF4-FFF2-40B4-BE49-F238E27FC236}">
                  <a16:creationId xmlns:a16="http://schemas.microsoft.com/office/drawing/2014/main" id="{F0CCE3A7-BAF7-5418-B7E6-0C405AD4C3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91639" y="3078304"/>
              <a:ext cx="0" cy="288000"/>
            </a:xfrm>
            <a:prstGeom prst="line">
              <a:avLst/>
            </a:prstGeom>
            <a:ln w="15875">
              <a:solidFill>
                <a:srgbClr val="01AFC6"/>
              </a:solidFill>
              <a:headEnd type="triangle"/>
              <a:tailEnd type="non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6" name="Gerade Verbindung 44">
              <a:extLst>
                <a:ext uri="{FF2B5EF4-FFF2-40B4-BE49-F238E27FC236}">
                  <a16:creationId xmlns:a16="http://schemas.microsoft.com/office/drawing/2014/main" id="{0CE0E0AC-E4E0-08AA-27C5-6F95C4A80B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77545" y="3078304"/>
              <a:ext cx="0" cy="288000"/>
            </a:xfrm>
            <a:prstGeom prst="line">
              <a:avLst/>
            </a:prstGeom>
            <a:ln w="15875">
              <a:solidFill>
                <a:srgbClr val="01AFC6"/>
              </a:solidFill>
              <a:headEnd type="triangle"/>
              <a:tailEnd type="non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67" name="Gerade Verbindung 44">
            <a:extLst>
              <a:ext uri="{FF2B5EF4-FFF2-40B4-BE49-F238E27FC236}">
                <a16:creationId xmlns:a16="http://schemas.microsoft.com/office/drawing/2014/main" id="{19A66F82-7C00-F1F4-E6FB-0D0B457399AF}"/>
              </a:ext>
            </a:extLst>
          </p:cNvPr>
          <p:cNvCxnSpPr>
            <a:cxnSpLocks/>
          </p:cNvCxnSpPr>
          <p:nvPr/>
        </p:nvCxnSpPr>
        <p:spPr>
          <a:xfrm flipV="1">
            <a:off x="2128740" y="2605676"/>
            <a:ext cx="0" cy="392947"/>
          </a:xfrm>
          <a:prstGeom prst="line">
            <a:avLst/>
          </a:prstGeom>
          <a:ln w="15875">
            <a:solidFill>
              <a:srgbClr val="01AFC6"/>
            </a:solidFill>
            <a:headEnd type="triangle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1" name="object 6">
            <a:extLst>
              <a:ext uri="{FF2B5EF4-FFF2-40B4-BE49-F238E27FC236}">
                <a16:creationId xmlns:a16="http://schemas.microsoft.com/office/drawing/2014/main" id="{42D6083A-1680-3D92-6B60-D86857F873BD}"/>
              </a:ext>
            </a:extLst>
          </p:cNvPr>
          <p:cNvSpPr txBox="1"/>
          <p:nvPr/>
        </p:nvSpPr>
        <p:spPr>
          <a:xfrm>
            <a:off x="5775647" y="3572386"/>
            <a:ext cx="2259131" cy="335651"/>
          </a:xfrm>
          <a:prstGeom prst="rect">
            <a:avLst/>
          </a:prstGeom>
          <a:solidFill>
            <a:srgbClr val="01B3C7">
              <a:alpha val="40000"/>
            </a:srgbClr>
          </a:solidFill>
        </p:spPr>
        <p:txBody>
          <a:bodyPr vert="horz" wrap="square" lIns="144000" tIns="72000" rIns="144000" bIns="72000" rtlCol="0" anchor="ctr">
            <a:spAutoFit/>
          </a:bodyPr>
          <a:lstStyle/>
          <a:p>
            <a:pPr marL="7701" marR="4236" algn="ctr">
              <a:lnSpc>
                <a:spcPct val="112100"/>
              </a:lnSpc>
              <a:spcBef>
                <a:spcPts val="58"/>
              </a:spcBef>
            </a:pPr>
            <a:r>
              <a:rPr lang="de-DE" sz="1200" b="1" spc="6">
                <a:solidFill>
                  <a:srgbClr val="00214F"/>
                </a:solidFill>
                <a:latin typeface="Arial"/>
                <a:cs typeface="Arial"/>
              </a:rPr>
              <a:t>ROR Regensburg</a:t>
            </a:r>
            <a:endParaRPr lang="de-DE" sz="1200" b="1" spc="6" dirty="0">
              <a:solidFill>
                <a:srgbClr val="00214F"/>
              </a:solidFill>
              <a:latin typeface="Arial"/>
              <a:cs typeface="Arial"/>
            </a:endParaRPr>
          </a:p>
        </p:txBody>
      </p:sp>
      <p:sp>
        <p:nvSpPr>
          <p:cNvPr id="72" name="object 6">
            <a:extLst>
              <a:ext uri="{FF2B5EF4-FFF2-40B4-BE49-F238E27FC236}">
                <a16:creationId xmlns:a16="http://schemas.microsoft.com/office/drawing/2014/main" id="{913F7084-A60B-BCF7-A031-1473C79DF5C8}"/>
              </a:ext>
            </a:extLst>
          </p:cNvPr>
          <p:cNvSpPr txBox="1"/>
          <p:nvPr/>
        </p:nvSpPr>
        <p:spPr>
          <a:xfrm>
            <a:off x="8155751" y="3575176"/>
            <a:ext cx="2259131" cy="330072"/>
          </a:xfrm>
          <a:prstGeom prst="rect">
            <a:avLst/>
          </a:prstGeom>
          <a:solidFill>
            <a:srgbClr val="01B3C7">
              <a:alpha val="20000"/>
            </a:srgbClr>
          </a:solidFill>
        </p:spPr>
        <p:txBody>
          <a:bodyPr vert="horz" wrap="square" lIns="144000" tIns="72000" rIns="144000" bIns="72000" rtlCol="0" anchor="ctr">
            <a:spAutoFit/>
          </a:bodyPr>
          <a:lstStyle/>
          <a:p>
            <a:pPr algn="ctr"/>
            <a:r>
              <a:rPr lang="de-DE" sz="1200" b="1" spc="6">
                <a:solidFill>
                  <a:srgbClr val="00214F"/>
                </a:solidFill>
                <a:latin typeface="Arial"/>
                <a:cs typeface="Arial"/>
              </a:rPr>
              <a:t>Bayern</a:t>
            </a:r>
            <a:endParaRPr lang="de-DE" sz="1200" b="1" spc="6" dirty="0">
              <a:solidFill>
                <a:srgbClr val="00214F"/>
              </a:solidFill>
              <a:latin typeface="Arial"/>
              <a:cs typeface="Arial"/>
            </a:endParaRPr>
          </a:p>
        </p:txBody>
      </p:sp>
      <p:sp>
        <p:nvSpPr>
          <p:cNvPr id="73" name="object 6">
            <a:extLst>
              <a:ext uri="{FF2B5EF4-FFF2-40B4-BE49-F238E27FC236}">
                <a16:creationId xmlns:a16="http://schemas.microsoft.com/office/drawing/2014/main" id="{CE84C8EC-592C-3263-636D-9CE776A36327}"/>
              </a:ext>
            </a:extLst>
          </p:cNvPr>
          <p:cNvSpPr txBox="1"/>
          <p:nvPr/>
        </p:nvSpPr>
        <p:spPr>
          <a:xfrm>
            <a:off x="3390133" y="3572386"/>
            <a:ext cx="2259131" cy="335651"/>
          </a:xfrm>
          <a:prstGeom prst="rect">
            <a:avLst/>
          </a:prstGeom>
          <a:solidFill>
            <a:srgbClr val="01B3C7">
              <a:alpha val="60000"/>
            </a:srgbClr>
          </a:solidFill>
        </p:spPr>
        <p:txBody>
          <a:bodyPr vert="horz" wrap="square" lIns="144000" tIns="72000" rIns="144000" bIns="72000" rtlCol="0" anchor="ctr">
            <a:spAutoFit/>
          </a:bodyPr>
          <a:lstStyle/>
          <a:p>
            <a:pPr marL="7701" marR="4236" algn="ctr">
              <a:lnSpc>
                <a:spcPct val="112100"/>
              </a:lnSpc>
              <a:spcBef>
                <a:spcPts val="58"/>
              </a:spcBef>
            </a:pPr>
            <a:r>
              <a:rPr lang="de-DE" sz="1200" b="1" spc="6">
                <a:solidFill>
                  <a:srgbClr val="00214F"/>
                </a:solidFill>
                <a:latin typeface="Arial"/>
                <a:cs typeface="Arial"/>
              </a:rPr>
              <a:t>LK Kelheim</a:t>
            </a:r>
            <a:endParaRPr lang="de-DE" sz="1200" b="1" spc="6" dirty="0">
              <a:solidFill>
                <a:srgbClr val="00214F"/>
              </a:solidFill>
              <a:latin typeface="Arial"/>
              <a:cs typeface="Arial"/>
            </a:endParaRPr>
          </a:p>
        </p:txBody>
      </p:sp>
      <p:sp>
        <p:nvSpPr>
          <p:cNvPr id="74" name="object 6">
            <a:extLst>
              <a:ext uri="{FF2B5EF4-FFF2-40B4-BE49-F238E27FC236}">
                <a16:creationId xmlns:a16="http://schemas.microsoft.com/office/drawing/2014/main" id="{C2F41E88-36D3-4E0F-CF4A-9FCF439EC5F8}"/>
              </a:ext>
            </a:extLst>
          </p:cNvPr>
          <p:cNvSpPr txBox="1"/>
          <p:nvPr/>
        </p:nvSpPr>
        <p:spPr>
          <a:xfrm>
            <a:off x="958567" y="3025037"/>
            <a:ext cx="2387487" cy="893111"/>
          </a:xfrm>
          <a:prstGeom prst="rect">
            <a:avLst/>
          </a:prstGeom>
          <a:solidFill>
            <a:srgbClr val="84AB35">
              <a:alpha val="40000"/>
            </a:srgbClr>
          </a:solidFill>
        </p:spPr>
        <p:txBody>
          <a:bodyPr vert="horz" wrap="square" lIns="144000" tIns="72000" rIns="144000" bIns="72000" rtlCol="0" anchor="ctr">
            <a:spAutoFit/>
          </a:bodyPr>
          <a:lstStyle/>
          <a:p>
            <a:pPr marL="7701" marR="4236" algn="ctr">
              <a:lnSpc>
                <a:spcPct val="112100"/>
              </a:lnSpc>
              <a:spcBef>
                <a:spcPts val="58"/>
              </a:spcBef>
            </a:pPr>
            <a:r>
              <a:rPr lang="de-DE" sz="1050" b="1" spc="6">
                <a:solidFill>
                  <a:srgbClr val="00214F"/>
                </a:solidFill>
                <a:latin typeface="Arial"/>
                <a:cs typeface="Arial"/>
              </a:rPr>
              <a:t>Kelheim</a:t>
            </a:r>
          </a:p>
          <a:p>
            <a:pPr marL="7701" marR="4236" algn="ctr">
              <a:lnSpc>
                <a:spcPct val="112100"/>
              </a:lnSpc>
              <a:spcBef>
                <a:spcPts val="58"/>
              </a:spcBef>
            </a:pPr>
            <a:r>
              <a:rPr lang="de-DE" sz="1050" b="1" spc="6">
                <a:solidFill>
                  <a:srgbClr val="00214F"/>
                </a:solidFill>
                <a:latin typeface="Arial"/>
                <a:cs typeface="Arial"/>
              </a:rPr>
              <a:t>Mainburg</a:t>
            </a:r>
          </a:p>
          <a:p>
            <a:pPr marL="7701" marR="4236" algn="ctr">
              <a:lnSpc>
                <a:spcPct val="112100"/>
              </a:lnSpc>
              <a:spcBef>
                <a:spcPts val="58"/>
              </a:spcBef>
            </a:pPr>
            <a:r>
              <a:rPr lang="de-DE" sz="1050" b="1" spc="6">
                <a:solidFill>
                  <a:srgbClr val="00214F"/>
                </a:solidFill>
                <a:latin typeface="Arial"/>
                <a:cs typeface="Arial"/>
              </a:rPr>
              <a:t>Neustadt a.d. Donau/Abensberg</a:t>
            </a:r>
          </a:p>
          <a:p>
            <a:pPr marL="7701" marR="4236" algn="ctr">
              <a:lnSpc>
                <a:spcPct val="112100"/>
              </a:lnSpc>
              <a:spcBef>
                <a:spcPts val="58"/>
              </a:spcBef>
            </a:pPr>
            <a:r>
              <a:rPr lang="de-DE" sz="1050" b="1" spc="6">
                <a:solidFill>
                  <a:srgbClr val="00214F"/>
                </a:solidFill>
                <a:latin typeface="Arial"/>
                <a:cs typeface="Arial"/>
              </a:rPr>
              <a:t>Bad Abbach </a:t>
            </a:r>
            <a:endParaRPr lang="de-DE" sz="1050" b="1" spc="6" dirty="0">
              <a:solidFill>
                <a:srgbClr val="00214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67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A14A9BD-7BB2-DCD6-8FC5-787B555AE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Schauen Sie gern selbst rein!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FF47714-A38C-6087-D3C9-1BE98A401B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/>
              <a:t>Versorgungssituation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AA841C1-5EC8-C10A-301C-370C9E801FF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Einführung in Bedarfsplanung und Sicherstellung</a:t>
            </a:r>
            <a:endParaRPr lang="de-DE" dirty="0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BF1CCBBC-3202-B0D1-7E06-E7E34FBEA300}"/>
              </a:ext>
            </a:extLst>
          </p:cNvPr>
          <p:cNvGrpSpPr/>
          <p:nvPr/>
        </p:nvGrpSpPr>
        <p:grpSpPr>
          <a:xfrm>
            <a:off x="4817291" y="1466040"/>
            <a:ext cx="3327353" cy="5257800"/>
            <a:chOff x="6831922" y="1992280"/>
            <a:chExt cx="3327353" cy="5257800"/>
          </a:xfrm>
        </p:grpSpPr>
        <p:pic>
          <p:nvPicPr>
            <p:cNvPr id="9" name="Grafik 8" descr="Ein Bild, das Platz enthält.&#10;&#10;Automatisch generierte Beschreibung">
              <a:extLst>
                <a:ext uri="{FF2B5EF4-FFF2-40B4-BE49-F238E27FC236}">
                  <a16:creationId xmlns:a16="http://schemas.microsoft.com/office/drawing/2014/main" id="{14EBA639-1B34-3620-0D2E-F2E6387F50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4716"/>
            <a:stretch/>
          </p:blipFill>
          <p:spPr>
            <a:xfrm>
              <a:off x="6831922" y="1992280"/>
              <a:ext cx="3327353" cy="5257800"/>
            </a:xfrm>
            <a:prstGeom prst="rect">
              <a:avLst/>
            </a:prstGeom>
            <a:effectLst>
              <a:outerShdw blurRad="152400" dist="50800" dir="5400000" algn="t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EEDC4CDD-2D3B-377B-6BF6-38BD03B9AA7A}"/>
                </a:ext>
              </a:extLst>
            </p:cNvPr>
            <p:cNvSpPr/>
            <p:nvPr/>
          </p:nvSpPr>
          <p:spPr>
            <a:xfrm>
              <a:off x="8832790" y="3040997"/>
              <a:ext cx="242200" cy="1890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8C99A065-DB1A-F07A-D3F5-5D7AB268B39B}"/>
              </a:ext>
            </a:extLst>
          </p:cNvPr>
          <p:cNvGrpSpPr/>
          <p:nvPr/>
        </p:nvGrpSpPr>
        <p:grpSpPr>
          <a:xfrm>
            <a:off x="8234185" y="1470523"/>
            <a:ext cx="3327353" cy="5257800"/>
            <a:chOff x="6831922" y="1992280"/>
            <a:chExt cx="3327353" cy="5257800"/>
          </a:xfrm>
        </p:grpSpPr>
        <p:pic>
          <p:nvPicPr>
            <p:cNvPr id="12" name="Grafik 11" descr="Ein Bild, das Platz enthält.&#10;&#10;Automatisch generierte Beschreibung">
              <a:extLst>
                <a:ext uri="{FF2B5EF4-FFF2-40B4-BE49-F238E27FC236}">
                  <a16:creationId xmlns:a16="http://schemas.microsoft.com/office/drawing/2014/main" id="{21367F3D-8A9E-EA40-F473-118416A396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4716"/>
            <a:stretch/>
          </p:blipFill>
          <p:spPr>
            <a:xfrm>
              <a:off x="6831922" y="1992280"/>
              <a:ext cx="3327353" cy="5257800"/>
            </a:xfrm>
            <a:prstGeom prst="rect">
              <a:avLst/>
            </a:prstGeom>
            <a:effectLst>
              <a:outerShdw blurRad="152400" dist="50800" dir="5400000" algn="t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EDA14C18-2A27-0F0B-FE37-C439F53ABADF}"/>
                </a:ext>
              </a:extLst>
            </p:cNvPr>
            <p:cNvSpPr/>
            <p:nvPr/>
          </p:nvSpPr>
          <p:spPr>
            <a:xfrm>
              <a:off x="8832790" y="3040997"/>
              <a:ext cx="242200" cy="1890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4" name="Titel 2">
            <a:extLst>
              <a:ext uri="{FF2B5EF4-FFF2-40B4-BE49-F238E27FC236}">
                <a16:creationId xmlns:a16="http://schemas.microsoft.com/office/drawing/2014/main" id="{461C2B3D-BE94-280B-2C5C-9F522F4EDB7A}"/>
              </a:ext>
            </a:extLst>
          </p:cNvPr>
          <p:cNvSpPr txBox="1">
            <a:spLocks/>
          </p:cNvSpPr>
          <p:nvPr/>
        </p:nvSpPr>
        <p:spPr>
          <a:xfrm>
            <a:off x="630462" y="2786932"/>
            <a:ext cx="3512309" cy="224609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t" hangingPunct="0"/>
            <a:r>
              <a:rPr lang="de-DE" sz="2000">
                <a:solidFill>
                  <a:schemeClr val="tx2"/>
                </a:solidFill>
              </a:rPr>
              <a:t>Die Versorgungsatlanten der KVB finden Sie unter: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DE02381-16F2-DC29-62CB-6F2B7752A0AA}"/>
              </a:ext>
            </a:extLst>
          </p:cNvPr>
          <p:cNvSpPr txBox="1"/>
          <p:nvPr/>
        </p:nvSpPr>
        <p:spPr>
          <a:xfrm>
            <a:off x="521471" y="3472978"/>
            <a:ext cx="3610389" cy="687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3451" marR="4236" indent="-285750">
              <a:lnSpc>
                <a:spcPct val="112100"/>
              </a:lnSpc>
              <a:spcBef>
                <a:spcPts val="58"/>
              </a:spcBef>
              <a:buClr>
                <a:schemeClr val="accent6"/>
              </a:buClr>
              <a:buFont typeface="Arial" panose="020B0604020202020204" pitchFamily="34" charset="0"/>
              <a:buChar char="→"/>
            </a:pPr>
            <a:r>
              <a:rPr lang="de-DE" sz="1800" b="1" spc="6">
                <a:cs typeface="Arial"/>
                <a:hlinkClick r:id="rId4"/>
              </a:rPr>
              <a:t>www.kvb.de/ueber-uns/versorgungsatlas</a:t>
            </a:r>
            <a:r>
              <a:rPr lang="de-DE" sz="1800" b="1" spc="6">
                <a:cs typeface="Arial"/>
              </a:rPr>
              <a:t> 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3F14BFBF-9DA7-D156-D20D-545684E81A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825" y="1805608"/>
            <a:ext cx="2884708" cy="435193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F11EF00F-EA47-FD2A-370B-6AFCAA95FBA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3624" y="1805608"/>
            <a:ext cx="2884708" cy="435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3540"/>
      </p:ext>
    </p:extLst>
  </p:cSld>
  <p:clrMapOvr>
    <a:masterClrMapping/>
  </p:clrMapOvr>
</p:sld>
</file>

<file path=ppt/theme/theme1.xml><?xml version="1.0" encoding="utf-8"?>
<a:theme xmlns:a="http://schemas.openxmlformats.org/drawingml/2006/main" name="KVB_Theme_2021">
  <a:themeElements>
    <a:clrScheme name="KVB_Color_2021">
      <a:dk1>
        <a:sysClr val="windowText" lastClr="000000"/>
      </a:dk1>
      <a:lt1>
        <a:sysClr val="window" lastClr="FFFFFF"/>
      </a:lt1>
      <a:dk2>
        <a:srgbClr val="00254D"/>
      </a:dk2>
      <a:lt2>
        <a:srgbClr val="FFFFFF"/>
      </a:lt2>
      <a:accent1>
        <a:srgbClr val="0072B7"/>
      </a:accent1>
      <a:accent2>
        <a:srgbClr val="0090C6"/>
      </a:accent2>
      <a:accent3>
        <a:srgbClr val="00AEC7"/>
      </a:accent3>
      <a:accent4>
        <a:srgbClr val="66C2CC"/>
      </a:accent4>
      <a:accent5>
        <a:srgbClr val="85AB35"/>
      </a:accent5>
      <a:accent6>
        <a:srgbClr val="C50E1F"/>
      </a:accent6>
      <a:hlink>
        <a:srgbClr val="0072B7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9525">
          <a:noFill/>
        </a:ln>
      </a:spPr>
      <a:bodyPr rtlCol="0" anchor="ctr"/>
      <a:lstStyle>
        <a:defPPr algn="ctr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lank 2023 mit Copyright.potx" id="{E4A937C1-ECFE-48A9-9CC4-3C02337BF2BF}" vid="{0FC5363A-E501-4673-8E8A-BBC104D7433B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659</Words>
  <Application>Microsoft Office PowerPoint</Application>
  <PresentationFormat>Breitbild</PresentationFormat>
  <Paragraphs>166</Paragraphs>
  <Slides>18</Slides>
  <Notes>14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3" baseType="lpstr">
      <vt:lpstr>Arial</vt:lpstr>
      <vt:lpstr>Arial Unicode MS</vt:lpstr>
      <vt:lpstr>Calibri</vt:lpstr>
      <vt:lpstr>Wingdings</vt:lpstr>
      <vt:lpstr>KVB_Theme_2021</vt:lpstr>
      <vt:lpstr>Aktuelle Versorgungstrends und Möglichkeiten zum Gegensteuern </vt:lpstr>
      <vt:lpstr>Niederlassungsmöglichkeiten im Vergleich 2015 vs. 2025</vt:lpstr>
      <vt:lpstr>Agenda</vt:lpstr>
      <vt:lpstr>Aus welcher Perspektive betrachten wir Versorgung?</vt:lpstr>
      <vt:lpstr>Bedarfsplanungs-Richtlinie</vt:lpstr>
      <vt:lpstr>Verhältniszahl</vt:lpstr>
      <vt:lpstr>Über-/Regel-/Unterversorgung</vt:lpstr>
      <vt:lpstr>Regionale Bedarfsplanung der Arztgruppen</vt:lpstr>
      <vt:lpstr>Schauen Sie gern selbst rein!</vt:lpstr>
      <vt:lpstr>Versorgungssituation Hausärzte</vt:lpstr>
      <vt:lpstr>Versorgungssituation Fachärzte</vt:lpstr>
      <vt:lpstr>Prüfung auf (drohende) Unterversorgung</vt:lpstr>
      <vt:lpstr>Fördermaßnahmen in Bayern</vt:lpstr>
      <vt:lpstr>Sicherstellunge der Versorgung Versorgung gestalten </vt:lpstr>
      <vt:lpstr>Versorgung gestalten – Meine Traumpraxis</vt:lpstr>
      <vt:lpstr>Entwicklung angestellte Ärzte</vt:lpstr>
      <vt:lpstr>Versorgung gestalten – Standortfaktoren, Rahmenbedinungen</vt:lpstr>
      <vt:lpstr>Vielen Dank für die Aufmerksamkeit!</vt:lpstr>
    </vt:vector>
  </TitlesOfParts>
  <Company>KVB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Möglichkeiten des kommunalen Engagements zur  Verbesserung der ärztlichen Versorgung im Landkreis Kehlheim</dc:title>
  <dc:creator>Adam Hofstätter (KVB)</dc:creator>
  <cp:lastModifiedBy>Hofstätter, Adam (KVB - München)</cp:lastModifiedBy>
  <cp:revision>44</cp:revision>
  <cp:lastPrinted>2024-09-11T06:29:49Z</cp:lastPrinted>
  <dcterms:created xsi:type="dcterms:W3CDTF">2024-09-03T11:24:40Z</dcterms:created>
  <dcterms:modified xsi:type="dcterms:W3CDTF">2025-11-21T13:25:16Z</dcterms:modified>
</cp:coreProperties>
</file>